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5"/>
  </p:notesMasterIdLst>
  <p:sldIdLst>
    <p:sldId id="260" r:id="rId2"/>
    <p:sldId id="262" r:id="rId3"/>
    <p:sldId id="325" r:id="rId4"/>
    <p:sldId id="370" r:id="rId5"/>
    <p:sldId id="345" r:id="rId6"/>
    <p:sldId id="272" r:id="rId7"/>
    <p:sldId id="342" r:id="rId8"/>
    <p:sldId id="343" r:id="rId9"/>
    <p:sldId id="344" r:id="rId10"/>
    <p:sldId id="327" r:id="rId11"/>
    <p:sldId id="328" r:id="rId12"/>
    <p:sldId id="329" r:id="rId13"/>
    <p:sldId id="350" r:id="rId14"/>
    <p:sldId id="330" r:id="rId15"/>
    <p:sldId id="331" r:id="rId16"/>
    <p:sldId id="332" r:id="rId17"/>
    <p:sldId id="349" r:id="rId18"/>
    <p:sldId id="333" r:id="rId19"/>
    <p:sldId id="334" r:id="rId20"/>
    <p:sldId id="347" r:id="rId21"/>
    <p:sldId id="348" r:id="rId22"/>
    <p:sldId id="346" r:id="rId23"/>
    <p:sldId id="335" r:id="rId24"/>
    <p:sldId id="336" r:id="rId25"/>
    <p:sldId id="337" r:id="rId26"/>
    <p:sldId id="338" r:id="rId27"/>
    <p:sldId id="276" r:id="rId28"/>
    <p:sldId id="279" r:id="rId29"/>
    <p:sldId id="280" r:id="rId30"/>
    <p:sldId id="282" r:id="rId31"/>
    <p:sldId id="284" r:id="rId32"/>
    <p:sldId id="285" r:id="rId33"/>
    <p:sldId id="286" r:id="rId34"/>
    <p:sldId id="287" r:id="rId35"/>
    <p:sldId id="288" r:id="rId36"/>
    <p:sldId id="289" r:id="rId37"/>
    <p:sldId id="291" r:id="rId38"/>
    <p:sldId id="351" r:id="rId39"/>
    <p:sldId id="353" r:id="rId40"/>
    <p:sldId id="354" r:id="rId41"/>
    <p:sldId id="292" r:id="rId42"/>
    <p:sldId id="293" r:id="rId43"/>
    <p:sldId id="313" r:id="rId44"/>
    <p:sldId id="352" r:id="rId45"/>
    <p:sldId id="314" r:id="rId46"/>
    <p:sldId id="339" r:id="rId47"/>
    <p:sldId id="294" r:id="rId48"/>
    <p:sldId id="295" r:id="rId49"/>
    <p:sldId id="315" r:id="rId50"/>
    <p:sldId id="316" r:id="rId51"/>
    <p:sldId id="356" r:id="rId52"/>
    <p:sldId id="296" r:id="rId53"/>
    <p:sldId id="358" r:id="rId54"/>
    <p:sldId id="300" r:id="rId55"/>
    <p:sldId id="301" r:id="rId56"/>
    <p:sldId id="304" r:id="rId57"/>
    <p:sldId id="305" r:id="rId58"/>
    <p:sldId id="360" r:id="rId59"/>
    <p:sldId id="361" r:id="rId60"/>
    <p:sldId id="307" r:id="rId61"/>
    <p:sldId id="308" r:id="rId62"/>
    <p:sldId id="363" r:id="rId63"/>
    <p:sldId id="364" r:id="rId64"/>
    <p:sldId id="317" r:id="rId65"/>
    <p:sldId id="366" r:id="rId66"/>
    <p:sldId id="365" r:id="rId67"/>
    <p:sldId id="372" r:id="rId68"/>
    <p:sldId id="373" r:id="rId69"/>
    <p:sldId id="376" r:id="rId70"/>
    <p:sldId id="377" r:id="rId71"/>
    <p:sldId id="384" r:id="rId72"/>
    <p:sldId id="383" r:id="rId73"/>
    <p:sldId id="379" r:id="rId74"/>
    <p:sldId id="381" r:id="rId75"/>
    <p:sldId id="382" r:id="rId76"/>
    <p:sldId id="385" r:id="rId77"/>
    <p:sldId id="389" r:id="rId78"/>
    <p:sldId id="387" r:id="rId79"/>
    <p:sldId id="390" r:id="rId80"/>
    <p:sldId id="391" r:id="rId81"/>
    <p:sldId id="371" r:id="rId82"/>
    <p:sldId id="312" r:id="rId83"/>
    <p:sldId id="375"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288" userDrawn="1">
          <p15:clr>
            <a:srgbClr val="A4A3A4"/>
          </p15:clr>
        </p15:guide>
        <p15:guide id="4" pos="5472" userDrawn="1">
          <p15:clr>
            <a:srgbClr val="A4A3A4"/>
          </p15:clr>
        </p15:guide>
        <p15:guide id="5" orient="horz" pos="288" userDrawn="1">
          <p15:clr>
            <a:srgbClr val="A4A3A4"/>
          </p15:clr>
        </p15:guide>
        <p15:guide id="6" orient="horz" pos="3888" userDrawn="1">
          <p15:clr>
            <a:srgbClr val="A4A3A4"/>
          </p15:clr>
        </p15:guide>
        <p15:guide id="7" pos="3024" userDrawn="1">
          <p15:clr>
            <a:srgbClr val="A4A3A4"/>
          </p15:clr>
        </p15:guide>
        <p15:guide id="8" pos="27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9944"/>
    <a:srgbClr val="1D7492"/>
    <a:srgbClr val="4C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showGuides="1">
      <p:cViewPr varScale="1">
        <p:scale>
          <a:sx n="69" d="100"/>
          <a:sy n="69" d="100"/>
        </p:scale>
        <p:origin x="1416" y="72"/>
      </p:cViewPr>
      <p:guideLst>
        <p:guide orient="horz" pos="2160"/>
        <p:guide pos="2880"/>
        <p:guide pos="288"/>
        <p:guide pos="5472"/>
        <p:guide orient="horz" pos="288"/>
        <p:guide orient="horz" pos="3888"/>
        <p:guide pos="3024"/>
        <p:guide pos="27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4.9298614900860238E-2"/>
          <c:y val="4.8704705750643777E-2"/>
          <c:w val="0.92945557547880775"/>
          <c:h val="0.91273687353061905"/>
        </c:manualLayout>
      </c:layout>
      <c:pie3DChart>
        <c:varyColors val="1"/>
        <c:ser>
          <c:idx val="0"/>
          <c:order val="0"/>
          <c:tx>
            <c:strRef>
              <c:f>Sheet1!$B$1</c:f>
              <c:strCache>
                <c:ptCount val="1"/>
                <c:pt idx="0">
                  <c:v>Series 1</c:v>
                </c:pt>
              </c:strCache>
            </c:strRef>
          </c:tx>
          <c:dLbls>
            <c:dLbl>
              <c:idx val="0"/>
              <c:layout>
                <c:manualLayout>
                  <c:x val="-0.17183077449766934"/>
                  <c:y val="-0.36870896572711043"/>
                </c:manualLayout>
              </c:layout>
              <c:tx>
                <c:rich>
                  <a:bodyPr/>
                  <a:lstStyle/>
                  <a:p>
                    <a:r>
                      <a:rPr lang="en-US" dirty="0">
                        <a:solidFill>
                          <a:schemeClr val="bg1"/>
                        </a:solidFill>
                      </a:rPr>
                      <a:t>Y</a:t>
                    </a:r>
                    <a:r>
                      <a:rPr lang="en-US" dirty="0"/>
                      <a:t>ES 89.8%</a:t>
                    </a:r>
                  </a:p>
                </c:rich>
              </c:tx>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60-4C3F-A626-4C780087BC8F}"/>
                </c:ext>
              </c:extLst>
            </c:dLbl>
            <c:dLbl>
              <c:idx val="1"/>
              <c:layout>
                <c:manualLayout>
                  <c:x val="0.10636741895557368"/>
                  <c:y val="9.229297424778421E-2"/>
                </c:manualLayout>
              </c:layout>
              <c:tx>
                <c:rich>
                  <a:bodyPr/>
                  <a:lstStyle/>
                  <a:p>
                    <a:r>
                      <a:rPr lang="en-US" dirty="0">
                        <a:solidFill>
                          <a:schemeClr val="bg1"/>
                        </a:solidFill>
                      </a:rPr>
                      <a:t>N</a:t>
                    </a:r>
                    <a:r>
                      <a:rPr lang="en-US" dirty="0"/>
                      <a:t>O 10.2%</a:t>
                    </a:r>
                  </a:p>
                </c:rich>
              </c:tx>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60-4C3F-A626-4C780087BC8F}"/>
                </c:ext>
              </c:extLst>
            </c:dLbl>
            <c:dLbl>
              <c:idx val="2"/>
              <c:layout>
                <c:manualLayout>
                  <c:x val="6.3536314717417179E-3"/>
                  <c:y val="-2.1219383867339202E-2"/>
                </c:manualLayout>
              </c:layout>
              <c:tx>
                <c:rich>
                  <a:bodyPr/>
                  <a:lstStyle/>
                  <a:p>
                    <a:r>
                      <a:rPr lang="en-US" dirty="0">
                        <a:solidFill>
                          <a:schemeClr val="bg1"/>
                        </a:solidFill>
                      </a:rPr>
                      <a:t>S</a:t>
                    </a:r>
                    <a:r>
                      <a:rPr lang="en-US" dirty="0"/>
                      <a:t>eparated/</a:t>
                    </a:r>
                  </a:p>
                  <a:p>
                    <a:r>
                      <a:rPr lang="en-US" dirty="0"/>
                      <a:t>Divorced
2.4%</a:t>
                    </a:r>
                  </a:p>
                </c:rich>
              </c:tx>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760-4C3F-A626-4C780087BC8F}"/>
                </c:ext>
              </c:extLst>
            </c:dLbl>
            <c:dLbl>
              <c:idx val="3"/>
              <c:layout>
                <c:manualLayout>
                  <c:x val="0.1020788181180322"/>
                  <c:y val="6.1611374407582895E-2"/>
                </c:manualLayout>
              </c:layout>
              <c:tx>
                <c:rich>
                  <a:bodyPr/>
                  <a:lstStyle/>
                  <a:p>
                    <a:r>
                      <a:rPr lang="en-US" dirty="0">
                        <a:solidFill>
                          <a:schemeClr val="bg1"/>
                        </a:solidFill>
                      </a:rPr>
                      <a:t>L</a:t>
                    </a:r>
                    <a:r>
                      <a:rPr lang="en-US" dirty="0"/>
                      <a:t>iving with Partner
6.5%</a:t>
                    </a:r>
                  </a:p>
                </c:rich>
              </c:tx>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760-4C3F-A626-4C780087BC8F}"/>
                </c:ext>
              </c:extLst>
            </c:dLbl>
            <c:spPr>
              <a:noFill/>
              <a:ln>
                <a:noFill/>
              </a:ln>
              <a:effectLst/>
            </c:spPr>
            <c:txPr>
              <a:bodyPr/>
              <a:lstStyle/>
              <a:p>
                <a:pPr>
                  <a:defRPr>
                    <a:solidFill>
                      <a:schemeClr val="bg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0.0%</c:formatCode>
                <c:ptCount val="2"/>
                <c:pt idx="0">
                  <c:v>0.89800000000000002</c:v>
                </c:pt>
                <c:pt idx="1">
                  <c:v>0.10199999999999998</c:v>
                </c:pt>
              </c:numCache>
            </c:numRef>
          </c:val>
          <c:extLst>
            <c:ext xmlns:c16="http://schemas.microsoft.com/office/drawing/2014/chart" uri="{C3380CC4-5D6E-409C-BE32-E72D297353CC}">
              <c16:uniqueId val="{00000004-0760-4C3F-A626-4C780087BC8F}"/>
            </c:ext>
          </c:extLst>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0"/>
      <c:hPercent val="148"/>
      <c:rotY val="0"/>
      <c:depthPercent val="100"/>
      <c:rAngAx val="0"/>
      <c:perspective val="0"/>
    </c:view3D>
    <c:floor>
      <c:thickness val="0"/>
    </c:floor>
    <c:sideWall>
      <c:thickness val="0"/>
      <c:spPr>
        <a:noFill/>
        <a:ln>
          <a:noFill/>
        </a:ln>
      </c:spPr>
    </c:sideWall>
    <c:backWall>
      <c:thickness val="0"/>
      <c:spPr>
        <a:noFill/>
        <a:ln>
          <a:noFill/>
        </a:ln>
      </c:spPr>
    </c:backWall>
    <c:plotArea>
      <c:layout/>
      <c:bar3DChart>
        <c:barDir val="bar"/>
        <c:grouping val="clustered"/>
        <c:varyColors val="0"/>
        <c:ser>
          <c:idx val="0"/>
          <c:order val="0"/>
          <c:tx>
            <c:strRef>
              <c:f>Sheet1!$B$1</c:f>
              <c:strCache>
                <c:ptCount val="1"/>
                <c:pt idx="0">
                  <c:v>Series 1</c:v>
                </c:pt>
              </c:strCache>
            </c:strRef>
          </c:tx>
          <c:spPr>
            <a:solidFill>
              <a:schemeClr val="accent4"/>
            </a:solidFill>
          </c:spPr>
          <c:invertIfNegative val="0"/>
          <c:dLbls>
            <c:dLbl>
              <c:idx val="0"/>
              <c:layout>
                <c:manualLayout>
                  <c:x val="3.1114021619590183E-3"/>
                  <c:y val="-4.5023893684051743E-3"/>
                </c:manualLayout>
              </c:layout>
              <c:tx>
                <c:rich>
                  <a:bodyPr/>
                  <a:lstStyle/>
                  <a:p>
                    <a:pPr>
                      <a:defRPr/>
                    </a:pPr>
                    <a:r>
                      <a:rPr lang="en-US" dirty="0"/>
                      <a:t> 10.2%</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2D-4681-9C44-804830BAEC78}"/>
                </c:ext>
              </c:extLst>
            </c:dLbl>
            <c:dLbl>
              <c:idx val="1"/>
              <c:layout>
                <c:manualLayout>
                  <c:x val="1.0889907566856559E-2"/>
                  <c:y val="0"/>
                </c:manualLayout>
              </c:layout>
              <c:tx>
                <c:rich>
                  <a:bodyPr/>
                  <a:lstStyle/>
                  <a:p>
                    <a:pPr>
                      <a:defRPr/>
                    </a:pPr>
                    <a:r>
                      <a:rPr lang="en-US" dirty="0"/>
                      <a:t>4.5%</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2D-4681-9C44-804830BAEC78}"/>
                </c:ext>
              </c:extLst>
            </c:dLbl>
            <c:dLbl>
              <c:idx val="2"/>
              <c:layout>
                <c:manualLayout>
                  <c:x val="7.7785054048975476E-3"/>
                  <c:y val="6.753584052607761E-3"/>
                </c:manualLayout>
              </c:layout>
              <c:tx>
                <c:rich>
                  <a:bodyPr/>
                  <a:lstStyle/>
                  <a:p>
                    <a:pPr>
                      <a:defRPr/>
                    </a:pPr>
                    <a:r>
                      <a:rPr lang="en-US" dirty="0"/>
                      <a:t>17.6%</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2D-4681-9C44-804830BAEC78}"/>
                </c:ext>
              </c:extLst>
            </c:dLbl>
            <c:dLbl>
              <c:idx val="3"/>
              <c:layout>
                <c:manualLayout>
                  <c:x val="7.7785054048974331E-3"/>
                  <c:y val="-2.2511946842025884E-3"/>
                </c:manualLayout>
              </c:layout>
              <c:tx>
                <c:rich>
                  <a:bodyPr/>
                  <a:lstStyle/>
                  <a:p>
                    <a:pPr>
                      <a:defRPr/>
                    </a:pPr>
                    <a:r>
                      <a:rPr lang="en-US" dirty="0"/>
                      <a:t>39.2%</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2D-4681-9C44-804830BAEC78}"/>
                </c:ext>
              </c:extLst>
            </c:dLbl>
            <c:dLbl>
              <c:idx val="4"/>
              <c:layout>
                <c:manualLayout>
                  <c:x val="6.2228043239180367E-3"/>
                  <c:y val="4.5023893684051743E-3"/>
                </c:manualLayout>
              </c:layout>
              <c:tx>
                <c:rich>
                  <a:bodyPr/>
                  <a:lstStyle/>
                  <a:p>
                    <a:pPr>
                      <a:defRPr/>
                    </a:pPr>
                    <a:r>
                      <a:rPr lang="en-US" dirty="0"/>
                      <a:t>21.2%</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2D-4681-9C44-804830BAEC78}"/>
                </c:ext>
              </c:extLst>
            </c:dLbl>
            <c:dLbl>
              <c:idx val="5"/>
              <c:layout>
                <c:manualLayout>
                  <c:x val="3.1114021619590183E-3"/>
                  <c:y val="-4.5023893684051743E-3"/>
                </c:manualLayout>
              </c:layout>
              <c:tx>
                <c:rich>
                  <a:bodyPr/>
                  <a:lstStyle/>
                  <a:p>
                    <a:pPr>
                      <a:defRPr/>
                    </a:pPr>
                    <a:r>
                      <a:rPr lang="en-US" dirty="0"/>
                      <a:t>7.9%</a:t>
                    </a:r>
                  </a:p>
                </c:rich>
              </c:tx>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2D-4681-9C44-804830BAEC7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None</c:v>
                </c:pt>
                <c:pt idx="1">
                  <c:v>Certificate</c:v>
                </c:pt>
                <c:pt idx="2">
                  <c:v>Associate</c:v>
                </c:pt>
                <c:pt idx="3">
                  <c:v>Bachelor's</c:v>
                </c:pt>
                <c:pt idx="4">
                  <c:v>Master's</c:v>
                </c:pt>
                <c:pt idx="5">
                  <c:v>Doctorate</c:v>
                </c:pt>
              </c:strCache>
            </c:strRef>
          </c:cat>
          <c:val>
            <c:numRef>
              <c:f>Sheet1!$B$2:$B$7</c:f>
              <c:numCache>
                <c:formatCode>0.0%</c:formatCode>
                <c:ptCount val="6"/>
                <c:pt idx="0">
                  <c:v>0.10199999999999998</c:v>
                </c:pt>
                <c:pt idx="1">
                  <c:v>4.5000000000000012E-2</c:v>
                </c:pt>
                <c:pt idx="2">
                  <c:v>0.17600000000000007</c:v>
                </c:pt>
                <c:pt idx="3">
                  <c:v>0.39200000000000024</c:v>
                </c:pt>
                <c:pt idx="4">
                  <c:v>0.21200000000000008</c:v>
                </c:pt>
                <c:pt idx="5">
                  <c:v>7.9000000000000042E-2</c:v>
                </c:pt>
              </c:numCache>
            </c:numRef>
          </c:val>
          <c:extLst>
            <c:ext xmlns:c16="http://schemas.microsoft.com/office/drawing/2014/chart" uri="{C3380CC4-5D6E-409C-BE32-E72D297353CC}">
              <c16:uniqueId val="{00000006-A72D-4681-9C44-804830BAEC78}"/>
            </c:ext>
          </c:extLst>
        </c:ser>
        <c:dLbls>
          <c:showLegendKey val="0"/>
          <c:showVal val="0"/>
          <c:showCatName val="0"/>
          <c:showSerName val="0"/>
          <c:showPercent val="0"/>
          <c:showBubbleSize val="0"/>
        </c:dLbls>
        <c:gapWidth val="150"/>
        <c:shape val="cylinder"/>
        <c:axId val="388642272"/>
        <c:axId val="388639920"/>
        <c:axId val="0"/>
      </c:bar3DChart>
      <c:catAx>
        <c:axId val="388642272"/>
        <c:scaling>
          <c:orientation val="minMax"/>
        </c:scaling>
        <c:delete val="0"/>
        <c:axPos val="l"/>
        <c:numFmt formatCode="General" sourceLinked="1"/>
        <c:majorTickMark val="none"/>
        <c:minorTickMark val="none"/>
        <c:tickLblPos val="nextTo"/>
        <c:crossAx val="388639920"/>
        <c:crosses val="autoZero"/>
        <c:auto val="1"/>
        <c:lblAlgn val="ctr"/>
        <c:lblOffset val="100"/>
        <c:noMultiLvlLbl val="0"/>
      </c:catAx>
      <c:valAx>
        <c:axId val="388639920"/>
        <c:scaling>
          <c:orientation val="minMax"/>
        </c:scaling>
        <c:delete val="1"/>
        <c:axPos val="b"/>
        <c:numFmt formatCode="0.0%" sourceLinked="1"/>
        <c:majorTickMark val="out"/>
        <c:minorTickMark val="none"/>
        <c:tickLblPos val="none"/>
        <c:crossAx val="388642272"/>
        <c:crosses val="autoZero"/>
        <c:crossBetween val="between"/>
      </c:valAx>
      <c:spPr>
        <a:noFill/>
        <a:ln w="25393">
          <a:noFill/>
        </a:ln>
      </c:spPr>
    </c:plotArea>
    <c:plotVisOnly val="1"/>
    <c:dispBlanksAs val="zero"/>
    <c:showDLblsOverMax val="0"/>
  </c:chart>
  <c:txPr>
    <a:bodyPr/>
    <a:lstStyle/>
    <a:p>
      <a:pPr>
        <a:defRPr sz="1797"/>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0"/>
      <c:rotY val="10"/>
      <c:depthPercent val="100"/>
      <c:rAngAx val="1"/>
    </c:view3D>
    <c:floor>
      <c:thickness val="0"/>
    </c:floor>
    <c:sideWall>
      <c:thickness val="0"/>
      <c:spPr>
        <a:noFill/>
        <a:ln w="25376">
          <a:noFill/>
        </a:ln>
      </c:spPr>
    </c:sideWall>
    <c:backWall>
      <c:thickness val="0"/>
      <c:spPr>
        <a:noFill/>
        <a:ln w="25376">
          <a:noFill/>
        </a:ln>
      </c:spPr>
    </c:backWall>
    <c:plotArea>
      <c:layout>
        <c:manualLayout>
          <c:layoutTarget val="inner"/>
          <c:xMode val="edge"/>
          <c:yMode val="edge"/>
          <c:x val="0.1088885949099738"/>
          <c:y val="3.791205687896608E-2"/>
          <c:w val="0.88529794661322558"/>
          <c:h val="0.74961277988399599"/>
        </c:manualLayout>
      </c:layout>
      <c:bar3DChart>
        <c:barDir val="col"/>
        <c:grouping val="stacked"/>
        <c:varyColors val="0"/>
        <c:ser>
          <c:idx val="0"/>
          <c:order val="0"/>
          <c:tx>
            <c:strRef>
              <c:f>Sheet1!$B$1</c:f>
              <c:strCache>
                <c:ptCount val="1"/>
                <c:pt idx="0">
                  <c:v>Series 1</c:v>
                </c:pt>
              </c:strCache>
            </c:strRef>
          </c:tx>
          <c:spPr>
            <a:solidFill>
              <a:schemeClr val="accent4"/>
            </a:solidFill>
            <a:scene3d>
              <a:camera prst="orthographicFront"/>
              <a:lightRig rig="threePt" dir="t">
                <a:rot lat="0" lon="0" rev="1200000"/>
              </a:lightRig>
            </a:scene3d>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Very Important</c:v>
                </c:pt>
                <c:pt idx="1">
                  <c:v>Moderately Important</c:v>
                </c:pt>
                <c:pt idx="2">
                  <c:v>Not Important</c:v>
                </c:pt>
                <c:pt idx="3">
                  <c:v>Missing Data</c:v>
                </c:pt>
              </c:strCache>
            </c:strRef>
          </c:cat>
          <c:val>
            <c:numRef>
              <c:f>Sheet1!$B$2:$B$5</c:f>
              <c:numCache>
                <c:formatCode>0.0%</c:formatCode>
                <c:ptCount val="4"/>
                <c:pt idx="0">
                  <c:v>0.55100000000000005</c:v>
                </c:pt>
                <c:pt idx="1">
                  <c:v>0.184</c:v>
                </c:pt>
                <c:pt idx="2">
                  <c:v>0.20399999999999999</c:v>
                </c:pt>
                <c:pt idx="3">
                  <c:v>6.0999999999999999E-2</c:v>
                </c:pt>
              </c:numCache>
            </c:numRef>
          </c:val>
          <c:extLst>
            <c:ext xmlns:c16="http://schemas.microsoft.com/office/drawing/2014/chart" uri="{C3380CC4-5D6E-409C-BE32-E72D297353CC}">
              <c16:uniqueId val="{00000000-B47A-44F9-B798-E86592FEC29B}"/>
            </c:ext>
          </c:extLst>
        </c:ser>
        <c:dLbls>
          <c:showLegendKey val="0"/>
          <c:showVal val="0"/>
          <c:showCatName val="0"/>
          <c:showSerName val="0"/>
          <c:showPercent val="0"/>
          <c:showBubbleSize val="0"/>
        </c:dLbls>
        <c:gapWidth val="76"/>
        <c:gapDepth val="48"/>
        <c:shape val="box"/>
        <c:axId val="388639528"/>
        <c:axId val="388643448"/>
        <c:axId val="0"/>
      </c:bar3DChart>
      <c:catAx>
        <c:axId val="388639528"/>
        <c:scaling>
          <c:orientation val="minMax"/>
        </c:scaling>
        <c:delete val="0"/>
        <c:axPos val="b"/>
        <c:numFmt formatCode="General" sourceLinked="1"/>
        <c:majorTickMark val="none"/>
        <c:minorTickMark val="none"/>
        <c:tickLblPos val="nextTo"/>
        <c:crossAx val="388643448"/>
        <c:crosses val="autoZero"/>
        <c:auto val="1"/>
        <c:lblAlgn val="ctr"/>
        <c:lblOffset val="100"/>
        <c:noMultiLvlLbl val="0"/>
      </c:catAx>
      <c:valAx>
        <c:axId val="388643448"/>
        <c:scaling>
          <c:orientation val="minMax"/>
        </c:scaling>
        <c:delete val="0"/>
        <c:axPos val="l"/>
        <c:numFmt formatCode="0.0%" sourceLinked="1"/>
        <c:majorTickMark val="none"/>
        <c:minorTickMark val="none"/>
        <c:tickLblPos val="nextTo"/>
        <c:crossAx val="388639528"/>
        <c:crosses val="autoZero"/>
        <c:crossBetween val="between"/>
      </c:valAx>
      <c:spPr>
        <a:noFill/>
        <a:ln w="20322">
          <a:noFill/>
        </a:ln>
      </c:spPr>
    </c:plotArea>
    <c:plotVisOnly val="1"/>
    <c:dispBlanksAs val="gap"/>
    <c:showDLblsOverMax val="0"/>
  </c:chart>
  <c:txPr>
    <a:bodyPr/>
    <a:lstStyle/>
    <a:p>
      <a:pPr>
        <a:defRPr sz="1439"/>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view3D>
      <c:rotX val="10"/>
      <c:rotY val="10"/>
      <c:depthPercent val="100"/>
      <c:rAngAx val="1"/>
    </c:view3D>
    <c:floor>
      <c:thickness val="0"/>
    </c:floor>
    <c:sideWall>
      <c:thickness val="0"/>
    </c:sideWall>
    <c:backWall>
      <c:thickness val="0"/>
    </c:backWall>
    <c:plotArea>
      <c:layout>
        <c:manualLayout>
          <c:layoutTarget val="inner"/>
          <c:xMode val="edge"/>
          <c:yMode val="edge"/>
          <c:x val="0.1088885949099738"/>
          <c:y val="3.791205687896608E-2"/>
          <c:w val="0.88529794661322558"/>
          <c:h val="0.85372912502693998"/>
        </c:manualLayout>
      </c:layout>
      <c:bar3DChart>
        <c:barDir val="bar"/>
        <c:grouping val="clustered"/>
        <c:varyColors val="0"/>
        <c:ser>
          <c:idx val="0"/>
          <c:order val="0"/>
          <c:tx>
            <c:strRef>
              <c:f>Sheet1!$B$1</c:f>
              <c:strCache>
                <c:ptCount val="1"/>
                <c:pt idx="0">
                  <c:v>Series 1</c:v>
                </c:pt>
              </c:strCache>
            </c:strRef>
          </c:tx>
          <c:spPr>
            <a:solidFill>
              <a:schemeClr val="accent4"/>
            </a:solidFill>
          </c:spPr>
          <c:invertIfNegative val="0"/>
          <c:dLbls>
            <c:dLbl>
              <c:idx val="0"/>
              <c:layout>
                <c:manualLayout>
                  <c:x val="1.6369045701039937E-2"/>
                  <c:y val="-6.9410930745927024E-3"/>
                </c:manualLayout>
              </c:layou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267-43F7-8634-50869DE73197}"/>
                </c:ext>
              </c:extLst>
            </c:dLbl>
            <c:dLbl>
              <c:idx val="1"/>
              <c:layout>
                <c:manualLayout>
                  <c:x val="8.9285703823852505E-3"/>
                  <c:y val="-9.2547907661236876E-3"/>
                </c:manualLayout>
              </c:layou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267-43F7-8634-50869DE73197}"/>
                </c:ext>
              </c:extLst>
            </c:dLbl>
            <c:dLbl>
              <c:idx val="2"/>
              <c:layout>
                <c:manualLayout>
                  <c:x val="1.1904760509847147E-2"/>
                  <c:y val="-1.1568488457654505E-2"/>
                </c:manualLayout>
              </c:layou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267-43F7-8634-50869DE73197}"/>
                </c:ext>
              </c:extLst>
            </c:dLbl>
            <c:dLbl>
              <c:idx val="3"/>
              <c:layout>
                <c:manualLayout>
                  <c:x val="1.339285557357804E-2"/>
                  <c:y val="-1.1568488457654461E-2"/>
                </c:manualLayout>
              </c:layou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267-43F7-8634-50869DE73197}"/>
                </c:ext>
              </c:extLst>
            </c:dLbl>
            <c:dLbl>
              <c:idx val="4"/>
              <c:layout>
                <c:manualLayout>
                  <c:x val="1.339285557357804E-2"/>
                  <c:y val="-1.3882186149185405E-2"/>
                </c:manualLayout>
              </c:layou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267-43F7-8634-50869DE73197}"/>
                </c:ext>
              </c:extLst>
            </c:dLbl>
            <c:dLbl>
              <c:idx val="5"/>
              <c:layout>
                <c:manualLayout>
                  <c:x val="8.9285703823853597E-3"/>
                  <c:y val="-1.6195883840716307E-2"/>
                </c:manualLayout>
              </c:layout>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267-43F7-8634-50869DE73197}"/>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Missing Data</c:v>
                </c:pt>
                <c:pt idx="1">
                  <c:v>Not Important</c:v>
                </c:pt>
                <c:pt idx="2">
                  <c:v>Moderately Important</c:v>
                </c:pt>
                <c:pt idx="3">
                  <c:v>Very Important</c:v>
                </c:pt>
              </c:strCache>
            </c:strRef>
          </c:cat>
          <c:val>
            <c:numRef>
              <c:f>Sheet1!$B$2:$B$5</c:f>
              <c:numCache>
                <c:formatCode>0.0%</c:formatCode>
                <c:ptCount val="4"/>
                <c:pt idx="0">
                  <c:v>6.0999999999999999E-2</c:v>
                </c:pt>
                <c:pt idx="1">
                  <c:v>0.22900000000000001</c:v>
                </c:pt>
                <c:pt idx="2">
                  <c:v>0.192</c:v>
                </c:pt>
                <c:pt idx="3">
                  <c:v>0.51800000000000002</c:v>
                </c:pt>
              </c:numCache>
            </c:numRef>
          </c:val>
          <c:extLst>
            <c:ext xmlns:c16="http://schemas.microsoft.com/office/drawing/2014/chart" uri="{C3380CC4-5D6E-409C-BE32-E72D297353CC}">
              <c16:uniqueId val="{00000006-0267-43F7-8634-50869DE73197}"/>
            </c:ext>
          </c:extLst>
        </c:ser>
        <c:dLbls>
          <c:showLegendKey val="0"/>
          <c:showVal val="0"/>
          <c:showCatName val="0"/>
          <c:showSerName val="0"/>
          <c:showPercent val="0"/>
          <c:showBubbleSize val="0"/>
        </c:dLbls>
        <c:gapWidth val="76"/>
        <c:gapDepth val="48"/>
        <c:shape val="cylinder"/>
        <c:axId val="388641096"/>
        <c:axId val="388643056"/>
        <c:axId val="0"/>
      </c:bar3DChart>
      <c:catAx>
        <c:axId val="388641096"/>
        <c:scaling>
          <c:orientation val="minMax"/>
        </c:scaling>
        <c:delete val="0"/>
        <c:axPos val="l"/>
        <c:numFmt formatCode="General" sourceLinked="1"/>
        <c:majorTickMark val="none"/>
        <c:minorTickMark val="none"/>
        <c:tickLblPos val="nextTo"/>
        <c:crossAx val="388643056"/>
        <c:crosses val="autoZero"/>
        <c:auto val="1"/>
        <c:lblAlgn val="ctr"/>
        <c:lblOffset val="100"/>
        <c:noMultiLvlLbl val="0"/>
      </c:catAx>
      <c:valAx>
        <c:axId val="388643056"/>
        <c:scaling>
          <c:orientation val="minMax"/>
        </c:scaling>
        <c:delete val="0"/>
        <c:axPos val="b"/>
        <c:numFmt formatCode="0.0%" sourceLinked="1"/>
        <c:majorTickMark val="none"/>
        <c:minorTickMark val="none"/>
        <c:tickLblPos val="nextTo"/>
        <c:crossAx val="388641096"/>
        <c:crosses val="autoZero"/>
        <c:crossBetween val="between"/>
      </c:valAx>
      <c:spPr>
        <a:noFill/>
        <a:ln w="18926">
          <a:noFill/>
        </a:ln>
      </c:spPr>
    </c:plotArea>
    <c:plotVisOnly val="1"/>
    <c:dispBlanksAs val="gap"/>
    <c:showDLblsOverMax val="0"/>
  </c:chart>
  <c:txPr>
    <a:bodyPr/>
    <a:lstStyle/>
    <a:p>
      <a:pPr>
        <a:defRPr sz="134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0.1088885949099738"/>
          <c:y val="3.791205687896608E-2"/>
          <c:w val="0.88529794661322558"/>
          <c:h val="0.74961277988399599"/>
        </c:manualLayout>
      </c:layout>
      <c:barChart>
        <c:barDir val="bar"/>
        <c:grouping val="clustered"/>
        <c:varyColors val="0"/>
        <c:ser>
          <c:idx val="0"/>
          <c:order val="0"/>
          <c:tx>
            <c:strRef>
              <c:f>Sheet1!$B$1</c:f>
              <c:strCache>
                <c:ptCount val="1"/>
                <c:pt idx="0">
                  <c:v>Series 1</c:v>
                </c:pt>
              </c:strCache>
            </c:strRef>
          </c:tx>
          <c:spPr>
            <a:solidFill>
              <a:schemeClr val="accent4"/>
            </a:solidFill>
            <a:scene3d>
              <a:camera prst="orthographicFront"/>
              <a:lightRig rig="threePt" dir="t">
                <a:rot lat="0" lon="0" rev="1200000"/>
              </a:lightRig>
            </a:scene3d>
          </c:spPr>
          <c:invertIfNegative val="0"/>
          <c:dLbls>
            <c:dLbl>
              <c:idx val="0"/>
              <c:layout>
                <c:manualLayout>
                  <c:x val="-0.2794413126652005"/>
                  <c:y val="-7.4004741941940819E-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F3-4E88-8B26-E7F3844D20BB}"/>
                </c:ext>
              </c:extLst>
            </c:dLbl>
            <c:dLbl>
              <c:idx val="1"/>
              <c:layout>
                <c:manualLayout>
                  <c:x val="-0.49798510317389666"/>
                  <c:y val="-5.05050505050505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F3-4E88-8B26-E7F3844D20BB}"/>
                </c:ext>
              </c:extLst>
            </c:dLbl>
            <c:dLbl>
              <c:idx val="2"/>
              <c:layout>
                <c:manualLayout>
                  <c:x val="-0.34315582597198441"/>
                  <c:y val="-2.2289827407937643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F3-4E88-8B26-E7F3844D20BB}"/>
                </c:ext>
              </c:extLst>
            </c:dLbl>
            <c:dLbl>
              <c:idx val="3"/>
              <c:layout>
                <c:manualLayout>
                  <c:x val="-0.56964534181478499"/>
                  <c:y val="-2.23723382961148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F3-4E88-8B26-E7F3844D20BB}"/>
                </c:ext>
              </c:extLst>
            </c:dLbl>
            <c:dLbl>
              <c:idx val="4"/>
              <c:layout>
                <c:manualLayout>
                  <c:x val="-0.19863917959735491"/>
                  <c:y val="-2.16358065373334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F3-4E88-8B26-E7F3844D20BB}"/>
                </c:ext>
              </c:extLst>
            </c:dLbl>
            <c:dLbl>
              <c:idx val="5"/>
              <c:layout>
                <c:manualLayout>
                  <c:x val="-7.8431372549019607E-2"/>
                  <c:y val="4.32688040593868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F3-4E88-8B26-E7F3844D20BB}"/>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Missing Data</c:v>
                </c:pt>
                <c:pt idx="1">
                  <c:v>Not Important</c:v>
                </c:pt>
                <c:pt idx="2">
                  <c:v>Moderately Important</c:v>
                </c:pt>
                <c:pt idx="3">
                  <c:v>Very Important</c:v>
                </c:pt>
              </c:strCache>
            </c:strRef>
          </c:cat>
          <c:val>
            <c:numRef>
              <c:f>Sheet1!$B$2:$B$5</c:f>
              <c:numCache>
                <c:formatCode>0.0%</c:formatCode>
                <c:ptCount val="4"/>
                <c:pt idx="0">
                  <c:v>0.16700000000000001</c:v>
                </c:pt>
                <c:pt idx="1">
                  <c:v>0.29399999999999998</c:v>
                </c:pt>
                <c:pt idx="2">
                  <c:v>0.20399999999999999</c:v>
                </c:pt>
                <c:pt idx="3">
                  <c:v>0.33500000000000002</c:v>
                </c:pt>
              </c:numCache>
            </c:numRef>
          </c:val>
          <c:extLst>
            <c:ext xmlns:c16="http://schemas.microsoft.com/office/drawing/2014/chart" uri="{C3380CC4-5D6E-409C-BE32-E72D297353CC}">
              <c16:uniqueId val="{00000006-55F3-4E88-8B26-E7F3844D20BB}"/>
            </c:ext>
          </c:extLst>
        </c:ser>
        <c:dLbls>
          <c:showLegendKey val="0"/>
          <c:showVal val="0"/>
          <c:showCatName val="0"/>
          <c:showSerName val="0"/>
          <c:showPercent val="0"/>
          <c:showBubbleSize val="0"/>
        </c:dLbls>
        <c:gapWidth val="76"/>
        <c:axId val="388642664"/>
        <c:axId val="388645016"/>
      </c:barChart>
      <c:catAx>
        <c:axId val="388642664"/>
        <c:scaling>
          <c:orientation val="minMax"/>
        </c:scaling>
        <c:delete val="0"/>
        <c:axPos val="l"/>
        <c:numFmt formatCode="General" sourceLinked="1"/>
        <c:majorTickMark val="none"/>
        <c:minorTickMark val="none"/>
        <c:tickLblPos val="nextTo"/>
        <c:crossAx val="388645016"/>
        <c:crosses val="autoZero"/>
        <c:auto val="1"/>
        <c:lblAlgn val="ctr"/>
        <c:lblOffset val="100"/>
        <c:noMultiLvlLbl val="0"/>
      </c:catAx>
      <c:valAx>
        <c:axId val="388645016"/>
        <c:scaling>
          <c:orientation val="minMax"/>
          <c:max val="0.4"/>
        </c:scaling>
        <c:delete val="0"/>
        <c:axPos val="b"/>
        <c:numFmt formatCode="0.0%" sourceLinked="1"/>
        <c:majorTickMark val="none"/>
        <c:minorTickMark val="none"/>
        <c:tickLblPos val="nextTo"/>
        <c:crossAx val="388642664"/>
        <c:crosses val="autoZero"/>
        <c:crossBetween val="between"/>
        <c:majorUnit val="0.1"/>
        <c:minorUnit val="1.0000000000000002E-2"/>
      </c:valAx>
      <c:spPr>
        <a:noFill/>
        <a:ln w="16841">
          <a:noFill/>
        </a:ln>
      </c:spPr>
    </c:plotArea>
    <c:plotVisOnly val="1"/>
    <c:dispBlanksAs val="gap"/>
    <c:showDLblsOverMax val="0"/>
  </c:chart>
  <c:txPr>
    <a:bodyPr/>
    <a:lstStyle/>
    <a:p>
      <a:pPr>
        <a:defRPr sz="1191"/>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99C02-A417-2F42-BE22-F1191DB38F90}" type="datetimeFigureOut">
              <a:rPr lang="en-US" smtClean="0"/>
              <a:t>9/23/2019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51A9D-DD3E-E149-BBD0-6FDE37D59772}" type="slidenum">
              <a:rPr lang="en-US" smtClean="0"/>
              <a:t>‹#›</a:t>
            </a:fld>
            <a:endParaRPr lang="en-US"/>
          </a:p>
        </p:txBody>
      </p:sp>
    </p:spTree>
    <p:extLst>
      <p:ext uri="{BB962C8B-B14F-4D97-AF65-F5344CB8AC3E}">
        <p14:creationId xmlns:p14="http://schemas.microsoft.com/office/powerpoint/2010/main" val="3942266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751A9D-DD3E-E149-BBD0-6FDE37D59772}" type="slidenum">
              <a:rPr lang="en-US" smtClean="0"/>
              <a:t>1</a:t>
            </a:fld>
            <a:endParaRPr lang="en-US"/>
          </a:p>
        </p:txBody>
      </p:sp>
    </p:spTree>
    <p:extLst>
      <p:ext uri="{BB962C8B-B14F-4D97-AF65-F5344CB8AC3E}">
        <p14:creationId xmlns:p14="http://schemas.microsoft.com/office/powerpoint/2010/main" val="145229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A2273-F5F9-4429-BBA8-B1C129ACF78C}" type="slidenum">
              <a:rPr lang="en-US" smtClean="0"/>
              <a:t>3</a:t>
            </a:fld>
            <a:endParaRPr lang="en-US" dirty="0"/>
          </a:p>
        </p:txBody>
      </p:sp>
    </p:spTree>
    <p:extLst>
      <p:ext uri="{BB962C8B-B14F-4D97-AF65-F5344CB8AC3E}">
        <p14:creationId xmlns:p14="http://schemas.microsoft.com/office/powerpoint/2010/main" val="3763689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A2273-F5F9-4429-BBA8-B1C129ACF78C}" type="slidenum">
              <a:rPr lang="en-US" smtClean="0"/>
              <a:pPr/>
              <a:t>64</a:t>
            </a:fld>
            <a:endParaRPr lang="en-US" dirty="0"/>
          </a:p>
        </p:txBody>
      </p:sp>
    </p:spTree>
    <p:extLst>
      <p:ext uri="{BB962C8B-B14F-4D97-AF65-F5344CB8AC3E}">
        <p14:creationId xmlns:p14="http://schemas.microsoft.com/office/powerpoint/2010/main" val="3842164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0A061B-8E6C-40E6-84C5-14F14436D128}" type="slidenum">
              <a:rPr lang="en-US">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20959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7C5E7F-209B-1E47-BA17-10D9E64E4F8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689A5-E2AD-2E4B-8851-607FCE86BF5B}" type="slidenum">
              <a:rPr lang="en-US" smtClean="0"/>
              <a:t>‹#›</a:t>
            </a:fld>
            <a:endParaRPr lang="en-US"/>
          </a:p>
        </p:txBody>
      </p:sp>
    </p:spTree>
    <p:extLst>
      <p:ext uri="{BB962C8B-B14F-4D97-AF65-F5344CB8AC3E}">
        <p14:creationId xmlns:p14="http://schemas.microsoft.com/office/powerpoint/2010/main" val="280922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7C5E7F-209B-1E47-BA17-10D9E64E4F82}"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689A5-E2AD-2E4B-8851-607FCE86BF5B}" type="slidenum">
              <a:rPr lang="en-US" smtClean="0"/>
              <a:t>‹#›</a:t>
            </a:fld>
            <a:endParaRPr lang="en-US"/>
          </a:p>
        </p:txBody>
      </p:sp>
    </p:spTree>
    <p:extLst>
      <p:ext uri="{BB962C8B-B14F-4D97-AF65-F5344CB8AC3E}">
        <p14:creationId xmlns:p14="http://schemas.microsoft.com/office/powerpoint/2010/main" val="45304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5082CB-D56B-E94B-84D8-98BE4D6B86EC}"/>
              </a:ext>
            </a:extLst>
          </p:cNvPr>
          <p:cNvSpPr txBox="1"/>
          <p:nvPr userDrawn="1"/>
        </p:nvSpPr>
        <p:spPr>
          <a:xfrm>
            <a:off x="371137" y="377378"/>
            <a:ext cx="8234980" cy="646331"/>
          </a:xfrm>
          <a:prstGeom prst="rect">
            <a:avLst/>
          </a:prstGeom>
          <a:noFill/>
        </p:spPr>
        <p:txBody>
          <a:bodyPr wrap="square" rtlCol="0">
            <a:spAutoFit/>
          </a:bodyPr>
          <a:lstStyle/>
          <a:p>
            <a:r>
              <a:rPr lang="en-US" sz="3600" b="1" dirty="0">
                <a:solidFill>
                  <a:srgbClr val="1D7492"/>
                </a:solidFill>
                <a:latin typeface="Calibri" panose="020F0502020204030204" pitchFamily="34" charset="0"/>
                <a:cs typeface="Calibri" panose="020F0502020204030204" pitchFamily="34" charset="0"/>
              </a:rPr>
              <a:t>Leadership and Women</a:t>
            </a:r>
          </a:p>
        </p:txBody>
      </p:sp>
      <p:pic>
        <p:nvPicPr>
          <p:cNvPr id="7" name="Picture 6">
            <a:extLst>
              <a:ext uri="{FF2B5EF4-FFF2-40B4-BE49-F238E27FC236}">
                <a16:creationId xmlns:a16="http://schemas.microsoft.com/office/drawing/2014/main" id="{A6F26602-4892-594B-95B8-6207111EFC38}"/>
              </a:ext>
            </a:extLst>
          </p:cNvPr>
          <p:cNvPicPr>
            <a:picLocks noChangeAspect="1"/>
          </p:cNvPicPr>
          <p:nvPr userDrawn="1"/>
        </p:nvPicPr>
        <p:blipFill>
          <a:blip r:embed="rId2"/>
          <a:stretch>
            <a:fillRect/>
          </a:stretch>
        </p:blipFill>
        <p:spPr>
          <a:xfrm>
            <a:off x="536098" y="1246849"/>
            <a:ext cx="8071804" cy="5017443"/>
          </a:xfrm>
          <a:prstGeom prst="rect">
            <a:avLst/>
          </a:prstGeom>
        </p:spPr>
      </p:pic>
    </p:spTree>
    <p:extLst>
      <p:ext uri="{BB962C8B-B14F-4D97-AF65-F5344CB8AC3E}">
        <p14:creationId xmlns:p14="http://schemas.microsoft.com/office/powerpoint/2010/main" val="41173636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C5E7F-209B-1E47-BA17-10D9E64E4F82}" type="datetimeFigureOut">
              <a:rPr lang="en-US" smtClean="0"/>
              <a:t>9/23/2019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689A5-E2AD-2E4B-8851-607FCE86BF5B}" type="slidenum">
              <a:rPr lang="en-US" smtClean="0"/>
              <a:t>‹#›</a:t>
            </a:fld>
            <a:endParaRPr lang="en-US"/>
          </a:p>
        </p:txBody>
      </p:sp>
    </p:spTree>
    <p:extLst>
      <p:ext uri="{BB962C8B-B14F-4D97-AF65-F5344CB8AC3E}">
        <p14:creationId xmlns:p14="http://schemas.microsoft.com/office/powerpoint/2010/main" val="2916886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9.png"/><Relationship Id="rId4" Type="http://schemas.openxmlformats.org/officeDocument/2006/relationships/oleObject" Target="../embeddings/oleObject2.bin"/></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563D49-C83A-3041-B649-873DB0CDF7F9}"/>
              </a:ext>
            </a:extLst>
          </p:cNvPr>
          <p:cNvSpPr/>
          <p:nvPr/>
        </p:nvSpPr>
        <p:spPr>
          <a:xfrm>
            <a:off x="281716" y="6196280"/>
            <a:ext cx="5963098" cy="677108"/>
          </a:xfrm>
          <a:prstGeom prst="rect">
            <a:avLst/>
          </a:prstGeom>
        </p:spPr>
        <p:txBody>
          <a:bodyPr wrap="square">
            <a:spAutoFit/>
          </a:bodyPr>
          <a:lstStyle/>
          <a:p>
            <a:pPr algn="ctr">
              <a:spcBef>
                <a:spcPts val="0"/>
              </a:spcBef>
            </a:pPr>
            <a:r>
              <a:rPr lang="en-US" sz="1300" b="1" dirty="0">
                <a:solidFill>
                  <a:schemeClr val="bg1"/>
                </a:solidFill>
              </a:rPr>
              <a:t>Robbyn Scribner</a:t>
            </a:r>
          </a:p>
          <a:p>
            <a:pPr algn="ctr">
              <a:spcBef>
                <a:spcPts val="0"/>
              </a:spcBef>
            </a:pPr>
            <a:r>
              <a:rPr lang="en-US" sz="1300" i="1" dirty="0">
                <a:solidFill>
                  <a:schemeClr val="bg1"/>
                </a:solidFill>
              </a:rPr>
              <a:t>Assistant Director, Utah Women &amp; Leadership Project</a:t>
            </a:r>
            <a:endParaRPr lang="en-US" sz="1200" i="1" dirty="0">
              <a:solidFill>
                <a:schemeClr val="bg1"/>
              </a:solidFill>
            </a:endParaRPr>
          </a:p>
          <a:p>
            <a:pPr algn="ctr">
              <a:spcBef>
                <a:spcPts val="0"/>
              </a:spcBef>
            </a:pPr>
            <a:r>
              <a:rPr lang="en-US" sz="1200" dirty="0">
                <a:solidFill>
                  <a:schemeClr val="bg1"/>
                </a:solidFill>
              </a:rPr>
              <a:t>Utah Valley University</a:t>
            </a:r>
          </a:p>
        </p:txBody>
      </p:sp>
      <p:sp>
        <p:nvSpPr>
          <p:cNvPr id="8" name="Title 1">
            <a:extLst>
              <a:ext uri="{FF2B5EF4-FFF2-40B4-BE49-F238E27FC236}">
                <a16:creationId xmlns:a16="http://schemas.microsoft.com/office/drawing/2014/main" id="{12B370DA-CDFB-8F43-A065-3605A9391AEF}"/>
              </a:ext>
            </a:extLst>
          </p:cNvPr>
          <p:cNvSpPr txBox="1">
            <a:spLocks/>
          </p:cNvSpPr>
          <p:nvPr/>
        </p:nvSpPr>
        <p:spPr>
          <a:xfrm>
            <a:off x="132426" y="174670"/>
            <a:ext cx="4699318" cy="2598576"/>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kern="1200">
                <a:solidFill>
                  <a:schemeClr val="tx1"/>
                </a:solidFill>
                <a:effectLst>
                  <a:outerShdw blurRad="63500" dist="38100" dir="5400000" algn="t" rotWithShape="0">
                    <a:prstClr val="black">
                      <a:alpha val="25000"/>
                    </a:prstClr>
                  </a:outerShdw>
                </a:effectLst>
                <a:latin typeface="+mn-lt"/>
                <a:ea typeface="+mj-ea"/>
                <a:cs typeface="+mj-cs"/>
              </a:defRPr>
            </a:lvl1pPr>
          </a:lstStyle>
          <a:p>
            <a:pPr algn="l">
              <a:defRPr/>
            </a:pPr>
            <a:r>
              <a:rPr lang="en-US" dirty="0"/>
              <a:t>Utah Women &amp; Education</a:t>
            </a:r>
            <a:r>
              <a:rPr lang="en-US" dirty="0">
                <a:solidFill>
                  <a:srgbClr val="000000"/>
                </a:solidFill>
              </a:rPr>
              <a:t/>
            </a:r>
            <a:br>
              <a:rPr lang="en-US" dirty="0">
                <a:solidFill>
                  <a:srgbClr val="000000"/>
                </a:solidFill>
              </a:rPr>
            </a:br>
            <a:r>
              <a:rPr lang="en-US" sz="3600" i="1" dirty="0">
                <a:solidFill>
                  <a:srgbClr val="1D7492"/>
                </a:solidFill>
              </a:rPr>
              <a:t>A Decade of Change</a:t>
            </a:r>
          </a:p>
        </p:txBody>
      </p:sp>
      <p:sp>
        <p:nvSpPr>
          <p:cNvPr id="9" name="Text Placeholder 3">
            <a:extLst>
              <a:ext uri="{FF2B5EF4-FFF2-40B4-BE49-F238E27FC236}">
                <a16:creationId xmlns:a16="http://schemas.microsoft.com/office/drawing/2014/main" id="{D6812501-40D4-6F48-BB56-7DF4599B3A14}"/>
              </a:ext>
            </a:extLst>
          </p:cNvPr>
          <p:cNvSpPr txBox="1">
            <a:spLocks/>
          </p:cNvSpPr>
          <p:nvPr/>
        </p:nvSpPr>
        <p:spPr>
          <a:xfrm>
            <a:off x="430451" y="3206952"/>
            <a:ext cx="5094516" cy="1196613"/>
          </a:xfrm>
          <a:prstGeom prst="rect">
            <a:avLst/>
          </a:prstGeom>
        </p:spPr>
        <p:txBody>
          <a:bodyPr vert="horz" lIns="91440" tIns="45720" rIns="91440" bIns="45720" rtlCol="0">
            <a:normAutofit/>
          </a:bodyPr>
          <a:lstStyle>
            <a:lvl1pPr marL="0" indent="0" algn="r" defTabSz="914400" rtl="0" eaLnBrk="1" latinLnBrk="0" hangingPunct="1">
              <a:spcBef>
                <a:spcPct val="20000"/>
              </a:spcBef>
              <a:buFont typeface="Arial" pitchFamily="34" charset="0"/>
              <a:buNone/>
              <a:defRPr sz="1400" kern="1200">
                <a:solidFill>
                  <a:schemeClr val="tx1">
                    <a:lumMod val="50000"/>
                    <a:lumOff val="50000"/>
                  </a:schemeClr>
                </a:solidFill>
                <a:latin typeface="Candara" panose="020E0502030303020204" pitchFamily="34" charset="0"/>
                <a:ea typeface="+mn-ea"/>
                <a:cs typeface="Candara" panose="020E0502030303020204" pitchFamily="34" charset="0"/>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Candara" panose="020E0502030303020204"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Candara" panose="020E0502030303020204" pitchFamily="34" charset="0"/>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Candara" panose="020E0502030303020204" pitchFamily="34" charset="0"/>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Candara" panose="020E0502030303020204" pitchFamily="34" charset="0"/>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90000"/>
              </a:lnSpc>
              <a:spcBef>
                <a:spcPts val="0"/>
              </a:spcBef>
              <a:spcAft>
                <a:spcPts val="600"/>
              </a:spcAft>
              <a:defRPr/>
            </a:pPr>
            <a:r>
              <a:rPr lang="en-US" sz="2000" i="1" dirty="0">
                <a:solidFill>
                  <a:srgbClr val="4C9696"/>
                </a:solidFill>
                <a:latin typeface="+mn-lt"/>
                <a:cs typeface="+mn-cs"/>
              </a:rPr>
              <a:t>USBE Fall Conference   </a:t>
            </a:r>
            <a:endParaRPr lang="en-US" sz="1700" i="1" dirty="0">
              <a:solidFill>
                <a:schemeClr val="tx1"/>
              </a:solidFill>
              <a:latin typeface="+mn-lt"/>
              <a:cs typeface="+mn-cs"/>
            </a:endParaRPr>
          </a:p>
          <a:p>
            <a:pPr algn="ctr">
              <a:lnSpc>
                <a:spcPct val="90000"/>
              </a:lnSpc>
              <a:spcBef>
                <a:spcPts val="0"/>
              </a:spcBef>
              <a:spcAft>
                <a:spcPts val="600"/>
              </a:spcAft>
              <a:defRPr/>
            </a:pPr>
            <a:r>
              <a:rPr lang="en-US" sz="1700" i="1" dirty="0">
                <a:solidFill>
                  <a:schemeClr val="tx1"/>
                </a:solidFill>
                <a:latin typeface="+mn-lt"/>
                <a:cs typeface="+mn-cs"/>
              </a:rPr>
              <a:t>                                                             September 27, 2019</a:t>
            </a:r>
          </a:p>
        </p:txBody>
      </p:sp>
      <p:pic>
        <p:nvPicPr>
          <p:cNvPr id="3" name="Picture 2">
            <a:extLst>
              <a:ext uri="{FF2B5EF4-FFF2-40B4-BE49-F238E27FC236}">
                <a16:creationId xmlns:a16="http://schemas.microsoft.com/office/drawing/2014/main" id="{91453315-FAB7-481D-B92E-6C08B1CDE1F3}"/>
              </a:ext>
            </a:extLst>
          </p:cNvPr>
          <p:cNvPicPr>
            <a:picLocks noChangeAspect="1"/>
          </p:cNvPicPr>
          <p:nvPr/>
        </p:nvPicPr>
        <p:blipFill>
          <a:blip r:embed="rId4"/>
          <a:stretch>
            <a:fillRect/>
          </a:stretch>
        </p:blipFill>
        <p:spPr>
          <a:xfrm>
            <a:off x="132426" y="4990841"/>
            <a:ext cx="1648215" cy="1042680"/>
          </a:xfrm>
          <a:prstGeom prst="rect">
            <a:avLst/>
          </a:prstGeom>
        </p:spPr>
      </p:pic>
    </p:spTree>
    <p:extLst>
      <p:ext uri="{BB962C8B-B14F-4D97-AF65-F5344CB8AC3E}">
        <p14:creationId xmlns:p14="http://schemas.microsoft.com/office/powerpoint/2010/main" val="1064518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a:xfrm>
            <a:off x="762000" y="1143000"/>
            <a:ext cx="6858000" cy="36576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Economic</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Health &amp; Wellbeing</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Civic and Community Engagement</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Parenting</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Intellectual/Cognitive</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Self-Development</a:t>
            </a:r>
          </a:p>
        </p:txBody>
      </p:sp>
      <p:pic>
        <p:nvPicPr>
          <p:cNvPr id="7" name="Picture 2"/>
          <p:cNvPicPr>
            <a:picLocks noChangeAspect="1" noChangeArrowheads="1"/>
          </p:cNvPicPr>
          <p:nvPr/>
        </p:nvPicPr>
        <p:blipFill>
          <a:blip r:embed="rId2" cstate="print"/>
          <a:srcRect l="11719" t="31250" r="9375" b="18750"/>
          <a:stretch>
            <a:fillRect/>
          </a:stretch>
        </p:blipFill>
        <p:spPr bwMode="auto">
          <a:xfrm rot="691238">
            <a:off x="4481520" y="3627808"/>
            <a:ext cx="3694113" cy="175577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400800" y="1676400"/>
            <a:ext cx="2138363" cy="1634490"/>
          </a:xfrm>
          <a:prstGeom prst="round2DiagRect">
            <a:avLst/>
          </a:prstGeom>
          <a:solidFill>
            <a:srgbClr val="006B77"/>
          </a:solidFill>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US" dirty="0"/>
              <a:t>There are 100s of benefits for work and life available by getting college educated!</a:t>
            </a:r>
          </a:p>
        </p:txBody>
      </p:sp>
      <p:sp>
        <p:nvSpPr>
          <p:cNvPr id="9" name="Title 8"/>
          <p:cNvSpPr>
            <a:spLocks noGrp="1"/>
          </p:cNvSpPr>
          <p:nvPr>
            <p:ph type="title"/>
          </p:nvPr>
        </p:nvSpPr>
        <p:spPr>
          <a:xfrm>
            <a:off x="628650" y="170499"/>
            <a:ext cx="7886700" cy="1325563"/>
          </a:xfrm>
        </p:spPr>
        <p:txBody>
          <a:bodyPr/>
          <a:lstStyle/>
          <a:p>
            <a:r>
              <a:rPr lang="en-US" dirty="0"/>
              <a:t>Value of Higher Education</a:t>
            </a:r>
          </a:p>
        </p:txBody>
      </p:sp>
    </p:spTree>
    <p:extLst>
      <p:ext uri="{BB962C8B-B14F-4D97-AF65-F5344CB8AC3E}">
        <p14:creationId xmlns:p14="http://schemas.microsoft.com/office/powerpoint/2010/main" val="3291271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Economic</a:t>
            </a:r>
          </a:p>
        </p:txBody>
      </p:sp>
      <p:sp>
        <p:nvSpPr>
          <p:cNvPr id="4" name="Rectangle 3"/>
          <p:cNvSpPr txBox="1">
            <a:spLocks/>
          </p:cNvSpPr>
          <p:nvPr/>
        </p:nvSpPr>
        <p:spPr>
          <a:xfrm>
            <a:off x="601663" y="1524000"/>
            <a:ext cx="8296275" cy="4221163"/>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Earn more money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Be better prepared to financially support self and family</a:t>
            </a:r>
          </a:p>
        </p:txBody>
      </p:sp>
      <p:pic>
        <p:nvPicPr>
          <p:cNvPr id="6" name="Picture 24" descr="C:\Users\Nicolle\AppData\Local\Microsoft\Windows\Temporary Internet Files\Content.IE5\93RF3NNM\MP900446488[1].jpg"/>
          <p:cNvPicPr>
            <a:picLocks noChangeAspect="1" noChangeArrowheads="1"/>
          </p:cNvPicPr>
          <p:nvPr/>
        </p:nvPicPr>
        <p:blipFill>
          <a:blip r:embed="rId2" cstate="print"/>
          <a:srcRect/>
          <a:stretch>
            <a:fillRect/>
          </a:stretch>
        </p:blipFill>
        <p:spPr bwMode="auto">
          <a:xfrm>
            <a:off x="2209800" y="3048000"/>
            <a:ext cx="4495800" cy="2997200"/>
          </a:xfrm>
          <a:prstGeom prst="rect">
            <a:avLst/>
          </a:prstGeom>
          <a:noFill/>
          <a:ln w="9525">
            <a:noFill/>
            <a:miter lim="800000"/>
            <a:headEnd/>
            <a:tailEnd/>
          </a:ln>
        </p:spPr>
      </p:pic>
    </p:spTree>
    <p:extLst>
      <p:ext uri="{BB962C8B-B14F-4D97-AF65-F5344CB8AC3E}">
        <p14:creationId xmlns:p14="http://schemas.microsoft.com/office/powerpoint/2010/main" val="262763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Economic</a:t>
            </a:r>
          </a:p>
        </p:txBody>
      </p:sp>
      <p:sp>
        <p:nvSpPr>
          <p:cNvPr id="4" name="Rectangle 3"/>
          <p:cNvSpPr txBox="1">
            <a:spLocks/>
          </p:cNvSpPr>
          <p:nvPr/>
        </p:nvSpPr>
        <p:spPr>
          <a:xfrm>
            <a:off x="465138" y="1524000"/>
            <a:ext cx="8297862" cy="4221163"/>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Have better job opportunities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Gain access to better health care and related benefits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Have lower risk of unemployment</a:t>
            </a:r>
          </a:p>
        </p:txBody>
      </p:sp>
      <p:pic>
        <p:nvPicPr>
          <p:cNvPr id="6" name="Picture 3" descr="C:\Users\Nicolle\AppData\Local\Microsoft\Windows\Temporary Internet Files\Content.IE5\0KBEILWC\MP900442196[1].jpg"/>
          <p:cNvPicPr>
            <a:picLocks noChangeAspect="1" noChangeArrowheads="1"/>
          </p:cNvPicPr>
          <p:nvPr/>
        </p:nvPicPr>
        <p:blipFill>
          <a:blip r:embed="rId2" cstate="print"/>
          <a:srcRect/>
          <a:stretch>
            <a:fillRect/>
          </a:stretch>
        </p:blipFill>
        <p:spPr bwMode="auto">
          <a:xfrm>
            <a:off x="2360612" y="3352800"/>
            <a:ext cx="4344988" cy="2897188"/>
          </a:xfrm>
          <a:prstGeom prst="rect">
            <a:avLst/>
          </a:prstGeom>
          <a:noFill/>
          <a:ln w="9525">
            <a:noFill/>
            <a:miter lim="800000"/>
            <a:headEnd/>
            <a:tailEnd/>
          </a:ln>
        </p:spPr>
      </p:pic>
    </p:spTree>
    <p:extLst>
      <p:ext uri="{BB962C8B-B14F-4D97-AF65-F5344CB8AC3E}">
        <p14:creationId xmlns:p14="http://schemas.microsoft.com/office/powerpoint/2010/main" val="1655362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9425" y="1143000"/>
            <a:ext cx="8229600" cy="5029200"/>
          </a:xfrm>
        </p:spPr>
        <p:txBody>
          <a:bodyPr rtlCol="0">
            <a:normAutofit/>
          </a:bodyPr>
          <a:lstStyle/>
          <a:p>
            <a:pPr fontAlgn="auto">
              <a:spcAft>
                <a:spcPts val="0"/>
              </a:spcAft>
              <a:buFont typeface="Arial" pitchFamily="34" charset="0"/>
              <a:buChar char="•"/>
              <a:defRPr/>
            </a:pPr>
            <a:r>
              <a:rPr lang="en-US" sz="2800" dirty="0"/>
              <a:t>The 4% poverty rate for bachelor’s degree recipients was one-third of the 12% poverty rate for high school graduates.</a:t>
            </a:r>
          </a:p>
          <a:p>
            <a:pPr fontAlgn="auto">
              <a:spcAft>
                <a:spcPts val="0"/>
              </a:spcAft>
              <a:buFont typeface="Arial" pitchFamily="34" charset="0"/>
              <a:buChar char="•"/>
              <a:defRPr/>
            </a:pPr>
            <a:r>
              <a:rPr lang="en-US" sz="2800" dirty="0"/>
              <a:t>The poverty rate for all associate degree recipients was 7%, compared to 9% for individuals with some college but no degree. </a:t>
            </a:r>
          </a:p>
          <a:p>
            <a:pPr fontAlgn="auto">
              <a:spcAft>
                <a:spcPts val="0"/>
              </a:spcAft>
              <a:buFont typeface="Arial" pitchFamily="34" charset="0"/>
              <a:buChar char="•"/>
              <a:defRPr/>
            </a:pPr>
            <a:r>
              <a:rPr lang="en-US" sz="2800" dirty="0"/>
              <a:t>The 12% poverty rate for bachelor’s degree recipients living in families headed by unmarried females was about one-third of the 35% poverty rate for high school graduates living in similar families.</a:t>
            </a:r>
          </a:p>
        </p:txBody>
      </p:sp>
      <p:sp>
        <p:nvSpPr>
          <p:cNvPr id="3" name="Title 2"/>
          <p:cNvSpPr>
            <a:spLocks noGrp="1"/>
          </p:cNvSpPr>
          <p:nvPr>
            <p:ph type="title"/>
          </p:nvPr>
        </p:nvSpPr>
        <p:spPr>
          <a:xfrm>
            <a:off x="498475" y="267494"/>
            <a:ext cx="8532813" cy="836612"/>
          </a:xfrm>
        </p:spPr>
        <p:txBody>
          <a:bodyPr/>
          <a:lstStyle/>
          <a:p>
            <a:pPr fontAlgn="auto">
              <a:spcAft>
                <a:spcPts val="0"/>
              </a:spcAft>
              <a:defRPr/>
            </a:pPr>
            <a:r>
              <a:rPr lang="en-US" dirty="0"/>
              <a:t>Poverty Rates</a:t>
            </a:r>
          </a:p>
        </p:txBody>
      </p:sp>
      <p:sp>
        <p:nvSpPr>
          <p:cNvPr id="4" name="TextBox 3"/>
          <p:cNvSpPr txBox="1"/>
          <p:nvPr/>
        </p:nvSpPr>
        <p:spPr>
          <a:xfrm rot="20670012">
            <a:off x="6784698" y="5330701"/>
            <a:ext cx="1558925" cy="461962"/>
          </a:xfrm>
          <a:prstGeom prst="rect">
            <a:avLst/>
          </a:prstGeom>
          <a:solidFill>
            <a:schemeClr val="accent3"/>
          </a:solidFill>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en-US" sz="2400" dirty="0"/>
              <a:t>2008 Data</a:t>
            </a:r>
          </a:p>
        </p:txBody>
      </p:sp>
    </p:spTree>
    <p:extLst>
      <p:ext uri="{BB962C8B-B14F-4D97-AF65-F5344CB8AC3E}">
        <p14:creationId xmlns:p14="http://schemas.microsoft.com/office/powerpoint/2010/main" val="1577813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Health &amp; Wellbeing</a:t>
            </a:r>
          </a:p>
        </p:txBody>
      </p:sp>
      <p:sp>
        <p:nvSpPr>
          <p:cNvPr id="4" name="Rectangle 3"/>
          <p:cNvSpPr txBox="1">
            <a:spLocks/>
          </p:cNvSpPr>
          <p:nvPr/>
        </p:nvSpPr>
        <p:spPr>
          <a:xfrm>
            <a:off x="465138" y="1371600"/>
            <a:ext cx="5021262" cy="44958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Live longer lives (on average)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Have an overall healthier lifestyle (exercise more, healthier diet, lower alcohol abuse, lower cholesterol levels, higher fiber intake, smoke less)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Are less overweight or obese</a:t>
            </a:r>
          </a:p>
        </p:txBody>
      </p:sp>
      <p:pic>
        <p:nvPicPr>
          <p:cNvPr id="6" name="Picture 8" descr="C:\Users\Nicolle\AppData\Local\Microsoft\Windows\Temporary Internet Files\Content.IE5\0KBEILWC\MP900402630[1].jpg"/>
          <p:cNvPicPr>
            <a:picLocks noChangeAspect="1" noChangeArrowheads="1"/>
          </p:cNvPicPr>
          <p:nvPr/>
        </p:nvPicPr>
        <p:blipFill>
          <a:blip r:embed="rId2" cstate="print"/>
          <a:srcRect/>
          <a:stretch>
            <a:fillRect/>
          </a:stretch>
        </p:blipFill>
        <p:spPr bwMode="auto">
          <a:xfrm>
            <a:off x="5715000" y="1219200"/>
            <a:ext cx="2909888" cy="4362450"/>
          </a:xfrm>
          <a:prstGeom prst="rect">
            <a:avLst/>
          </a:prstGeom>
          <a:noFill/>
          <a:ln w="9525">
            <a:noFill/>
            <a:miter lim="800000"/>
            <a:headEnd/>
            <a:tailEnd/>
          </a:ln>
        </p:spPr>
      </p:pic>
    </p:spTree>
    <p:extLst>
      <p:ext uri="{BB962C8B-B14F-4D97-AF65-F5344CB8AC3E}">
        <p14:creationId xmlns:p14="http://schemas.microsoft.com/office/powerpoint/2010/main" val="2693092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23018"/>
            <a:ext cx="7886700" cy="1325563"/>
          </a:xfrm>
        </p:spPr>
        <p:txBody>
          <a:bodyPr/>
          <a:lstStyle/>
          <a:p>
            <a:r>
              <a:rPr lang="en-US" dirty="0"/>
              <a:t>Health &amp; Wellbeing</a:t>
            </a:r>
          </a:p>
        </p:txBody>
      </p:sp>
      <p:sp>
        <p:nvSpPr>
          <p:cNvPr id="4" name="Rectangle 3"/>
          <p:cNvSpPr txBox="1">
            <a:spLocks/>
          </p:cNvSpPr>
          <p:nvPr/>
        </p:nvSpPr>
        <p:spPr>
          <a:xfrm>
            <a:off x="465138" y="1066800"/>
            <a:ext cx="8297862" cy="4678363"/>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Have increased life satisfaction and </a:t>
            </a:r>
            <a:r>
              <a:rPr kumimoji="0" lang="en-US" sz="2800" b="1"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overall happiness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Are </a:t>
            </a:r>
            <a:r>
              <a:rPr kumimoji="0" lang="en-US" sz="2800" b="1"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more resilient </a:t>
            </a: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and </a:t>
            </a:r>
            <a:r>
              <a:rPr kumimoji="0" lang="en-US" sz="2800" b="1"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less depressed </a:t>
            </a: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(better mental health)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Obtain more resources to pay for health insurance </a:t>
            </a:r>
          </a:p>
        </p:txBody>
      </p:sp>
      <p:pic>
        <p:nvPicPr>
          <p:cNvPr id="6" name="Picture 4" descr="C:\Users\Nicolle\AppData\Local\Microsoft\Windows\Temporary Internet Files\Content.IE5\PTKJN21B\MP900400239[1].jpg"/>
          <p:cNvPicPr>
            <a:picLocks noChangeAspect="1" noChangeArrowheads="1"/>
          </p:cNvPicPr>
          <p:nvPr/>
        </p:nvPicPr>
        <p:blipFill>
          <a:blip r:embed="rId2" cstate="print"/>
          <a:srcRect/>
          <a:stretch>
            <a:fillRect/>
          </a:stretch>
        </p:blipFill>
        <p:spPr bwMode="auto">
          <a:xfrm>
            <a:off x="2667000" y="3276600"/>
            <a:ext cx="3619500" cy="2895600"/>
          </a:xfrm>
          <a:prstGeom prst="rect">
            <a:avLst/>
          </a:prstGeom>
          <a:noFill/>
          <a:ln w="9525">
            <a:noFill/>
            <a:miter lim="800000"/>
            <a:headEnd/>
            <a:tailEnd/>
          </a:ln>
        </p:spPr>
      </p:pic>
    </p:spTree>
    <p:extLst>
      <p:ext uri="{BB962C8B-B14F-4D97-AF65-F5344CB8AC3E}">
        <p14:creationId xmlns:p14="http://schemas.microsoft.com/office/powerpoint/2010/main" val="3981090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61926"/>
            <a:ext cx="7886700" cy="1325563"/>
          </a:xfrm>
        </p:spPr>
        <p:txBody>
          <a:bodyPr/>
          <a:lstStyle/>
          <a:p>
            <a:r>
              <a:rPr lang="en-US" dirty="0"/>
              <a:t>Civic and Community Engagement</a:t>
            </a:r>
          </a:p>
        </p:txBody>
      </p:sp>
      <p:sp>
        <p:nvSpPr>
          <p:cNvPr id="5" name="Rectangle 3"/>
          <p:cNvSpPr txBox="1">
            <a:spLocks/>
          </p:cNvSpPr>
          <p:nvPr/>
        </p:nvSpPr>
        <p:spPr>
          <a:xfrm>
            <a:off x="465138" y="1143000"/>
            <a:ext cx="4259262" cy="53340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Participate substantially more in civic and community activities </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Voting</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donating blood</a:t>
            </a:r>
          </a:p>
          <a:p>
            <a:pPr marL="742950" marR="0" lvl="1" indent="-285750" algn="l" defTabSz="914400" rtl="0" eaLnBrk="1" fontAlgn="auto" latinLnBrk="0" hangingPunct="1">
              <a:lnSpc>
                <a:spcPct val="100000"/>
              </a:lnSpc>
              <a:spcBef>
                <a:spcPct val="20000"/>
              </a:spcBef>
              <a:spcAft>
                <a:spcPts val="0"/>
              </a:spcAft>
              <a:buClrTx/>
              <a:buSzTx/>
              <a:buFont typeface="Courier New" pitchFamily="49" charset="0"/>
              <a:buChar char="o"/>
              <a:tabLst/>
              <a:defRPr/>
            </a:pPr>
            <a:r>
              <a:rPr kumimoji="0" lang="en-US" sz="2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filling leadership roles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Be a more conscientious civic and community volunteer</a:t>
            </a:r>
          </a:p>
        </p:txBody>
      </p:sp>
      <p:pic>
        <p:nvPicPr>
          <p:cNvPr id="6" name="Picture 10" descr="C:\Users\Nicolle\AppData\Local\Microsoft\Windows\Temporary Internet Files\Content.IE5\PTKJN21B\MP900427738[2].jpg"/>
          <p:cNvPicPr>
            <a:picLocks noChangeAspect="1" noChangeArrowheads="1"/>
          </p:cNvPicPr>
          <p:nvPr/>
        </p:nvPicPr>
        <p:blipFill>
          <a:blip r:embed="rId2" cstate="print"/>
          <a:srcRect/>
          <a:stretch>
            <a:fillRect/>
          </a:stretch>
        </p:blipFill>
        <p:spPr bwMode="auto">
          <a:xfrm>
            <a:off x="4648200" y="2209800"/>
            <a:ext cx="4154488" cy="2771775"/>
          </a:xfrm>
          <a:prstGeom prst="rect">
            <a:avLst/>
          </a:prstGeom>
          <a:noFill/>
          <a:ln w="9525">
            <a:noFill/>
            <a:miter lim="800000"/>
            <a:headEnd/>
            <a:tailEnd/>
          </a:ln>
        </p:spPr>
      </p:pic>
    </p:spTree>
    <p:extLst>
      <p:ext uri="{BB962C8B-B14F-4D97-AF65-F5344CB8AC3E}">
        <p14:creationId xmlns:p14="http://schemas.microsoft.com/office/powerpoint/2010/main" val="313582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Content Placeholder 1"/>
          <p:cNvSpPr>
            <a:spLocks noGrp="1"/>
          </p:cNvSpPr>
          <p:nvPr>
            <p:ph idx="1"/>
          </p:nvPr>
        </p:nvSpPr>
        <p:spPr>
          <a:xfrm>
            <a:off x="479425" y="1143000"/>
            <a:ext cx="8229600" cy="4724400"/>
          </a:xfrm>
        </p:spPr>
        <p:txBody>
          <a:bodyPr/>
          <a:lstStyle/>
          <a:p>
            <a:r>
              <a:rPr lang="en-US" sz="2800" dirty="0"/>
              <a:t>Societies that have higher levels of education are safer; more educated individuals are less prone to commit criminal behavior.</a:t>
            </a:r>
          </a:p>
          <a:p>
            <a:r>
              <a:rPr lang="en-US" sz="2800" dirty="0"/>
              <a:t>For every year of increase in the average schooling level within a community, there is a 30 percent decrease in murder. </a:t>
            </a:r>
          </a:p>
          <a:p>
            <a:r>
              <a:rPr lang="en-US" sz="2800" dirty="0"/>
              <a:t>Communities that have a well-educated citizenry have fewer incidences of depression and suicide. </a:t>
            </a:r>
          </a:p>
          <a:p>
            <a:endParaRPr lang="en-US" dirty="0"/>
          </a:p>
        </p:txBody>
      </p:sp>
      <p:sp>
        <p:nvSpPr>
          <p:cNvPr id="3" name="Title 2"/>
          <p:cNvSpPr>
            <a:spLocks noGrp="1"/>
          </p:cNvSpPr>
          <p:nvPr>
            <p:ph type="title"/>
          </p:nvPr>
        </p:nvSpPr>
        <p:spPr>
          <a:xfrm>
            <a:off x="479425" y="306388"/>
            <a:ext cx="8532813" cy="836612"/>
          </a:xfrm>
        </p:spPr>
        <p:txBody>
          <a:bodyPr/>
          <a:lstStyle/>
          <a:p>
            <a:pPr fontAlgn="auto">
              <a:spcAft>
                <a:spcPts val="0"/>
              </a:spcAft>
              <a:defRPr/>
            </a:pPr>
            <a:r>
              <a:rPr lang="en-US" dirty="0"/>
              <a:t>Other Social Benefits</a:t>
            </a:r>
          </a:p>
        </p:txBody>
      </p:sp>
      <p:pic>
        <p:nvPicPr>
          <p:cNvPr id="130051" name="Picture 5" descr="C:\Users\Susan\AppData\Local\Microsoft\Windows\Temporary Internet Files\Content.IE5\8HZ9TZWF\MP900400849[1].jpg"/>
          <p:cNvPicPr>
            <a:picLocks noChangeAspect="1" noChangeArrowheads="1"/>
          </p:cNvPicPr>
          <p:nvPr/>
        </p:nvPicPr>
        <p:blipFill>
          <a:blip r:embed="rId2"/>
          <a:srcRect/>
          <a:stretch>
            <a:fillRect/>
          </a:stretch>
        </p:blipFill>
        <p:spPr bwMode="auto">
          <a:xfrm>
            <a:off x="3124200" y="4953000"/>
            <a:ext cx="2590800" cy="1727200"/>
          </a:xfrm>
          <a:prstGeom prst="rect">
            <a:avLst/>
          </a:prstGeom>
          <a:noFill/>
          <a:ln w="9525">
            <a:noFill/>
            <a:miter lim="800000"/>
            <a:headEnd/>
            <a:tailEnd/>
          </a:ln>
        </p:spPr>
      </p:pic>
    </p:spTree>
    <p:extLst>
      <p:ext uri="{BB962C8B-B14F-4D97-AF65-F5344CB8AC3E}">
        <p14:creationId xmlns:p14="http://schemas.microsoft.com/office/powerpoint/2010/main" val="1559056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519" y="9526"/>
            <a:ext cx="7886700" cy="1325563"/>
          </a:xfrm>
        </p:spPr>
        <p:txBody>
          <a:bodyPr/>
          <a:lstStyle/>
          <a:p>
            <a:r>
              <a:rPr lang="en-US" dirty="0"/>
              <a:t>Parenting</a:t>
            </a:r>
          </a:p>
        </p:txBody>
      </p:sp>
      <p:sp>
        <p:nvSpPr>
          <p:cNvPr id="4" name="Rectangle 3"/>
          <p:cNvSpPr txBox="1">
            <a:spLocks/>
          </p:cNvSpPr>
          <p:nvPr/>
        </p:nvSpPr>
        <p:spPr>
          <a:xfrm>
            <a:off x="465138" y="1066800"/>
            <a:ext cx="8145462" cy="33528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Give birth to healthier babies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Spend more time reading to their children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Prepare children better academically for school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Have children who participate in extracurricular activities</a:t>
            </a:r>
          </a:p>
        </p:txBody>
      </p:sp>
      <p:pic>
        <p:nvPicPr>
          <p:cNvPr id="6" name="Picture 4" descr="C:\Users\Nicolle\AppData\Local\Microsoft\Windows\Temporary Internet Files\Content.IE5\93RF3NNM\MP900444374[1].jpg"/>
          <p:cNvPicPr>
            <a:picLocks noChangeAspect="1" noChangeArrowheads="1"/>
          </p:cNvPicPr>
          <p:nvPr/>
        </p:nvPicPr>
        <p:blipFill>
          <a:blip r:embed="rId2" cstate="print"/>
          <a:srcRect/>
          <a:stretch>
            <a:fillRect/>
          </a:stretch>
        </p:blipFill>
        <p:spPr bwMode="auto">
          <a:xfrm>
            <a:off x="2362200" y="3657600"/>
            <a:ext cx="4191000" cy="2789238"/>
          </a:xfrm>
          <a:prstGeom prst="rect">
            <a:avLst/>
          </a:prstGeom>
          <a:noFill/>
          <a:ln w="9525">
            <a:noFill/>
            <a:miter lim="800000"/>
            <a:headEnd/>
            <a:tailEnd/>
          </a:ln>
        </p:spPr>
      </p:pic>
    </p:spTree>
    <p:extLst>
      <p:ext uri="{BB962C8B-B14F-4D97-AF65-F5344CB8AC3E}">
        <p14:creationId xmlns:p14="http://schemas.microsoft.com/office/powerpoint/2010/main" val="2966638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69863"/>
            <a:ext cx="7886700" cy="1325563"/>
          </a:xfrm>
        </p:spPr>
        <p:txBody>
          <a:bodyPr/>
          <a:lstStyle/>
          <a:p>
            <a:r>
              <a:rPr lang="en-US" dirty="0"/>
              <a:t>Parenting</a:t>
            </a:r>
          </a:p>
        </p:txBody>
      </p:sp>
      <p:sp>
        <p:nvSpPr>
          <p:cNvPr id="30" name="Rectangle 3"/>
          <p:cNvSpPr txBox="1">
            <a:spLocks/>
          </p:cNvSpPr>
          <p:nvPr/>
        </p:nvSpPr>
        <p:spPr>
          <a:xfrm>
            <a:off x="465138" y="1295400"/>
            <a:ext cx="4335462" cy="48006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Provide healthier lifestyles for their children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Work higher paying, more flexible jobs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Have more college-educated children who can better provide for self and families</a:t>
            </a:r>
          </a:p>
        </p:txBody>
      </p:sp>
      <p:pic>
        <p:nvPicPr>
          <p:cNvPr id="58" name="Picture 6" descr="C:\Users\Nicolle\AppData\Local\Microsoft\Windows\Temporary Internet Files\Content.IE5\HIET0FSA\MP900409359[1].jpg"/>
          <p:cNvPicPr>
            <a:picLocks noChangeAspect="1" noChangeArrowheads="1"/>
          </p:cNvPicPr>
          <p:nvPr/>
        </p:nvPicPr>
        <p:blipFill>
          <a:blip r:embed="rId2" cstate="print"/>
          <a:srcRect/>
          <a:stretch>
            <a:fillRect/>
          </a:stretch>
        </p:blipFill>
        <p:spPr bwMode="auto">
          <a:xfrm>
            <a:off x="4953000" y="1524000"/>
            <a:ext cx="3848100" cy="3848100"/>
          </a:xfrm>
          <a:prstGeom prst="rect">
            <a:avLst/>
          </a:prstGeom>
          <a:noFill/>
          <a:ln w="9525">
            <a:noFill/>
            <a:miter lim="800000"/>
            <a:headEnd/>
            <a:tailEnd/>
          </a:ln>
        </p:spPr>
      </p:pic>
    </p:spTree>
    <p:extLst>
      <p:ext uri="{BB962C8B-B14F-4D97-AF65-F5344CB8AC3E}">
        <p14:creationId xmlns:p14="http://schemas.microsoft.com/office/powerpoint/2010/main" val="108463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Purpose</a:t>
            </a:r>
          </a:p>
        </p:txBody>
      </p:sp>
      <p:sp>
        <p:nvSpPr>
          <p:cNvPr id="4" name="Rectangle 3"/>
          <p:cNvSpPr>
            <a:spLocks noGrp="1"/>
          </p:cNvSpPr>
          <p:nvPr>
            <p:ph idx="1"/>
          </p:nvPr>
        </p:nvSpPr>
        <p:spPr>
          <a:xfrm>
            <a:off x="457200" y="1371600"/>
            <a:ext cx="8229600" cy="4038600"/>
          </a:xfrm>
        </p:spPr>
        <p:txBody>
          <a:bodyPr>
            <a:normAutofit/>
          </a:bodyPr>
          <a:lstStyle/>
          <a:p>
            <a:pPr>
              <a:buFont typeface="Arial" charset="0"/>
              <a:buNone/>
            </a:pPr>
            <a:r>
              <a:rPr lang="en-US" sz="2800" dirty="0"/>
              <a:t>	The purpose of the Utah Women and Education Project (UWEP) was to lead efforts within the state to understand and then motivate more young women to enter and stay in school long enough to obtain college degrees.</a:t>
            </a:r>
          </a:p>
          <a:p>
            <a:pPr>
              <a:buFont typeface="Arial" charset="0"/>
              <a:buNone/>
            </a:pPr>
            <a:endParaRPr lang="en-US" dirty="0"/>
          </a:p>
          <a:p>
            <a:pPr>
              <a:buFont typeface="Arial" charset="0"/>
              <a:buNone/>
              <a:defRPr/>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810000"/>
            <a:ext cx="3244762"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01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9425" y="1143000"/>
            <a:ext cx="8283575" cy="4191000"/>
          </a:xfrm>
        </p:spPr>
        <p:txBody>
          <a:bodyPr rtlCol="0">
            <a:normAutofit lnSpcReduction="10000"/>
          </a:bodyPr>
          <a:lstStyle/>
          <a:p>
            <a:pPr fontAlgn="auto">
              <a:spcAft>
                <a:spcPts val="0"/>
              </a:spcAft>
              <a:buFont typeface="Arial" pitchFamily="34" charset="0"/>
              <a:buChar char="•"/>
              <a:defRPr/>
            </a:pPr>
            <a:r>
              <a:rPr lang="en-US" sz="3000" dirty="0"/>
              <a:t>Children of parents with higher levels of educational attainment are better prepared for school and, while in school, are more likely than other children to engage in educational activities with their parents.</a:t>
            </a:r>
          </a:p>
          <a:p>
            <a:pPr fontAlgn="auto">
              <a:spcAft>
                <a:spcPts val="0"/>
              </a:spcAft>
              <a:buFont typeface="Arial" pitchFamily="34" charset="0"/>
              <a:buChar char="•"/>
              <a:defRPr/>
            </a:pPr>
            <a:r>
              <a:rPr lang="en-US" sz="3000" dirty="0"/>
              <a:t>Children between the ages of 3 and 5 whose parents had bachelor’s degrees were more than twice as likely as children of high school graduates to recognize all of the letters of the alphabet (39% vs. 18%).</a:t>
            </a:r>
          </a:p>
          <a:p>
            <a:pPr fontAlgn="auto">
              <a:spcAft>
                <a:spcPts val="0"/>
              </a:spcAft>
              <a:buFont typeface="Arial" pitchFamily="34" charset="0"/>
              <a:buChar char="•"/>
              <a:defRPr/>
            </a:pPr>
            <a:endParaRPr lang="en-US" dirty="0"/>
          </a:p>
        </p:txBody>
      </p:sp>
      <p:sp>
        <p:nvSpPr>
          <p:cNvPr id="3" name="Title 2"/>
          <p:cNvSpPr>
            <a:spLocks noGrp="1"/>
          </p:cNvSpPr>
          <p:nvPr>
            <p:ph type="title"/>
          </p:nvPr>
        </p:nvSpPr>
        <p:spPr>
          <a:xfrm>
            <a:off x="479425" y="304800"/>
            <a:ext cx="8532813" cy="836612"/>
          </a:xfrm>
        </p:spPr>
        <p:txBody>
          <a:bodyPr/>
          <a:lstStyle/>
          <a:p>
            <a:pPr fontAlgn="auto">
              <a:spcAft>
                <a:spcPts val="0"/>
              </a:spcAft>
              <a:defRPr/>
            </a:pPr>
            <a:r>
              <a:rPr lang="en-US" dirty="0"/>
              <a:t>Parenting</a:t>
            </a:r>
          </a:p>
        </p:txBody>
      </p:sp>
      <p:pic>
        <p:nvPicPr>
          <p:cNvPr id="4" name="Picture 2" descr="C:\Users\Susan\AppData\Local\Microsoft\Windows\Temporary Internet Files\Content.IE5\8HZ9TZWF\MP900442495[1].jpg"/>
          <p:cNvPicPr>
            <a:picLocks noChangeAspect="1" noChangeArrowheads="1"/>
          </p:cNvPicPr>
          <p:nvPr/>
        </p:nvPicPr>
        <p:blipFill>
          <a:blip r:embed="rId2"/>
          <a:srcRect/>
          <a:stretch>
            <a:fillRect/>
          </a:stretch>
        </p:blipFill>
        <p:spPr bwMode="auto">
          <a:xfrm>
            <a:off x="3192463" y="4876800"/>
            <a:ext cx="2522537" cy="167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147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664575" cy="2819400"/>
          </a:xfrm>
        </p:spPr>
        <p:txBody>
          <a:bodyPr rtlCol="0">
            <a:normAutofit/>
          </a:bodyPr>
          <a:lstStyle/>
          <a:p>
            <a:pPr marL="0" indent="0" fontAlgn="auto">
              <a:spcAft>
                <a:spcPts val="0"/>
              </a:spcAft>
              <a:buFont typeface="Arial" pitchFamily="34" charset="0"/>
              <a:buNone/>
              <a:defRPr/>
            </a:pPr>
            <a:r>
              <a:rPr lang="en-US" sz="2800" dirty="0"/>
              <a:t>Parents with higher levels of education more frequently participate with their school-age children in a wide variety of activities, ranging from going to a library to participating in community/religious /ethnic activities, to attending concerts or other live events.</a:t>
            </a:r>
          </a:p>
          <a:p>
            <a:pPr marL="0" indent="0" fontAlgn="auto">
              <a:spcAft>
                <a:spcPts val="0"/>
              </a:spcAft>
              <a:buFont typeface="Arial" pitchFamily="34" charset="0"/>
              <a:buNone/>
              <a:defRPr/>
            </a:pPr>
            <a:endParaRPr lang="en-US" dirty="0"/>
          </a:p>
        </p:txBody>
      </p:sp>
      <p:sp>
        <p:nvSpPr>
          <p:cNvPr id="3" name="Title 2"/>
          <p:cNvSpPr>
            <a:spLocks noGrp="1"/>
          </p:cNvSpPr>
          <p:nvPr>
            <p:ph type="title"/>
          </p:nvPr>
        </p:nvSpPr>
        <p:spPr>
          <a:xfrm>
            <a:off x="304800" y="336868"/>
            <a:ext cx="8532813" cy="836612"/>
          </a:xfrm>
        </p:spPr>
        <p:txBody>
          <a:bodyPr/>
          <a:lstStyle/>
          <a:p>
            <a:pPr fontAlgn="auto">
              <a:spcAft>
                <a:spcPts val="0"/>
              </a:spcAft>
              <a:defRPr/>
            </a:pPr>
            <a:r>
              <a:rPr lang="en-US" dirty="0"/>
              <a:t>Parents and Children</a:t>
            </a:r>
          </a:p>
        </p:txBody>
      </p:sp>
      <p:pic>
        <p:nvPicPr>
          <p:cNvPr id="119811" name="Picture 2" descr="C:\Users\Susan\AppData\Local\Microsoft\Windows\Temporary Internet Files\Content.IE5\3APU6JTG\MP900442301[1].jpg"/>
          <p:cNvPicPr>
            <a:picLocks noChangeAspect="1" noChangeArrowheads="1"/>
          </p:cNvPicPr>
          <p:nvPr/>
        </p:nvPicPr>
        <p:blipFill>
          <a:blip r:embed="rId2"/>
          <a:srcRect/>
          <a:stretch>
            <a:fillRect/>
          </a:stretch>
        </p:blipFill>
        <p:spPr bwMode="auto">
          <a:xfrm>
            <a:off x="2581275" y="3657600"/>
            <a:ext cx="3810000" cy="2540000"/>
          </a:xfrm>
          <a:prstGeom prst="rect">
            <a:avLst/>
          </a:prstGeom>
          <a:noFill/>
          <a:ln w="9525">
            <a:noFill/>
            <a:miter lim="800000"/>
            <a:headEnd/>
            <a:tailEnd/>
          </a:ln>
        </p:spPr>
      </p:pic>
    </p:spTree>
    <p:extLst>
      <p:ext uri="{BB962C8B-B14F-4D97-AF65-F5344CB8AC3E}">
        <p14:creationId xmlns:p14="http://schemas.microsoft.com/office/powerpoint/2010/main" val="364517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5593" y="388621"/>
            <a:ext cx="8532813" cy="836612"/>
          </a:xfrm>
        </p:spPr>
        <p:txBody>
          <a:bodyPr/>
          <a:lstStyle/>
          <a:p>
            <a:pPr fontAlgn="auto">
              <a:spcAft>
                <a:spcPts val="0"/>
              </a:spcAft>
              <a:defRPr/>
            </a:pPr>
            <a:r>
              <a:rPr lang="en-US" dirty="0"/>
              <a:t>Reading Proficiency</a:t>
            </a:r>
          </a:p>
        </p:txBody>
      </p:sp>
      <p:pic>
        <p:nvPicPr>
          <p:cNvPr id="120834" name="Picture 2"/>
          <p:cNvPicPr>
            <a:picLocks noChangeAspect="1" noChangeArrowheads="1"/>
          </p:cNvPicPr>
          <p:nvPr/>
        </p:nvPicPr>
        <p:blipFill>
          <a:blip r:embed="rId2"/>
          <a:srcRect/>
          <a:stretch>
            <a:fillRect/>
          </a:stretch>
        </p:blipFill>
        <p:spPr bwMode="auto">
          <a:xfrm>
            <a:off x="1316038" y="1204913"/>
            <a:ext cx="6051550" cy="4814887"/>
          </a:xfrm>
          <a:prstGeom prst="rect">
            <a:avLst/>
          </a:prstGeom>
          <a:noFill/>
          <a:ln w="9525">
            <a:noFill/>
            <a:miter lim="800000"/>
            <a:headEnd/>
            <a:tailEnd/>
          </a:ln>
        </p:spPr>
      </p:pic>
      <p:sp>
        <p:nvSpPr>
          <p:cNvPr id="5" name="TextBox 4"/>
          <p:cNvSpPr txBox="1"/>
          <p:nvPr/>
        </p:nvSpPr>
        <p:spPr>
          <a:xfrm>
            <a:off x="2659063" y="6248400"/>
            <a:ext cx="3810000" cy="338138"/>
          </a:xfrm>
          <a:prstGeom prst="rect">
            <a:avLst/>
          </a:prstGeom>
          <a:solidFill>
            <a:schemeClr val="accent3"/>
          </a:solidFill>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en-US" sz="1600" dirty="0"/>
              <a:t>Source: </a:t>
            </a:r>
            <a:r>
              <a:rPr lang="en-US" sz="1600" i="1" dirty="0"/>
              <a:t>Goals for the Common Good</a:t>
            </a:r>
          </a:p>
        </p:txBody>
      </p:sp>
    </p:spTree>
    <p:extLst>
      <p:ext uri="{BB962C8B-B14F-4D97-AF65-F5344CB8AC3E}">
        <p14:creationId xmlns:p14="http://schemas.microsoft.com/office/powerpoint/2010/main" val="111886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170" y="71120"/>
            <a:ext cx="7886700" cy="1325563"/>
          </a:xfrm>
        </p:spPr>
        <p:txBody>
          <a:bodyPr/>
          <a:lstStyle/>
          <a:p>
            <a:r>
              <a:rPr lang="en-US" dirty="0"/>
              <a:t>Intellectual/Cognitive</a:t>
            </a:r>
          </a:p>
        </p:txBody>
      </p:sp>
      <p:sp>
        <p:nvSpPr>
          <p:cNvPr id="5" name="Rectangle 3"/>
          <p:cNvSpPr txBox="1">
            <a:spLocks/>
          </p:cNvSpPr>
          <p:nvPr/>
        </p:nvSpPr>
        <p:spPr>
          <a:xfrm>
            <a:off x="609600" y="1143000"/>
            <a:ext cx="4106862" cy="47244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Better lifelong learning skills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More intelligence/knowledge (e.g., English, science, math, social sciences, reading)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Stronger teamwork and interpersonal skills</a:t>
            </a:r>
          </a:p>
        </p:txBody>
      </p:sp>
      <p:pic>
        <p:nvPicPr>
          <p:cNvPr id="6" name="Picture 6" descr="C:\Users\10514014\AppData\Local\Microsoft\Windows\Temporary Internet Files\Content.IE5\UHJSAGGS\MP900387533[1].jpg"/>
          <p:cNvPicPr>
            <a:picLocks noChangeAspect="1" noChangeArrowheads="1"/>
          </p:cNvPicPr>
          <p:nvPr/>
        </p:nvPicPr>
        <p:blipFill>
          <a:blip r:embed="rId2" cstate="print"/>
          <a:srcRect/>
          <a:stretch>
            <a:fillRect/>
          </a:stretch>
        </p:blipFill>
        <p:spPr bwMode="auto">
          <a:xfrm>
            <a:off x="5029200" y="1219200"/>
            <a:ext cx="3048000" cy="4271963"/>
          </a:xfrm>
          <a:prstGeom prst="rect">
            <a:avLst/>
          </a:prstGeom>
          <a:noFill/>
          <a:ln w="9525">
            <a:noFill/>
            <a:miter lim="800000"/>
            <a:headEnd/>
            <a:tailEnd/>
          </a:ln>
        </p:spPr>
      </p:pic>
    </p:spTree>
    <p:extLst>
      <p:ext uri="{BB962C8B-B14F-4D97-AF65-F5344CB8AC3E}">
        <p14:creationId xmlns:p14="http://schemas.microsoft.com/office/powerpoint/2010/main" val="22484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1930" y="0"/>
            <a:ext cx="7886700" cy="1325563"/>
          </a:xfrm>
        </p:spPr>
        <p:txBody>
          <a:bodyPr/>
          <a:lstStyle/>
          <a:p>
            <a:r>
              <a:rPr lang="en-US" dirty="0"/>
              <a:t>Intellectual/Cognitive</a:t>
            </a:r>
          </a:p>
        </p:txBody>
      </p:sp>
      <p:sp>
        <p:nvSpPr>
          <p:cNvPr id="5" name="Rectangle 3"/>
          <p:cNvSpPr txBox="1">
            <a:spLocks/>
          </p:cNvSpPr>
          <p:nvPr/>
        </p:nvSpPr>
        <p:spPr>
          <a:xfrm>
            <a:off x="465138" y="1066800"/>
            <a:ext cx="8297862" cy="28956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Increased ability to integrate ideas and concepts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Stronger writing and verbal skills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Higher critical and creative thinking, as well as decision making skills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Enhanced quantitative and analysis skills</a:t>
            </a:r>
          </a:p>
        </p:txBody>
      </p:sp>
      <p:pic>
        <p:nvPicPr>
          <p:cNvPr id="6" name="Picture 2" descr="C:\Users\10514014\AppData\Local\Microsoft\Windows\Temporary Internet Files\Content.IE5\8US9GW4F\MP900442370[1].jpg"/>
          <p:cNvPicPr>
            <a:picLocks noChangeAspect="1" noChangeArrowheads="1"/>
          </p:cNvPicPr>
          <p:nvPr/>
        </p:nvPicPr>
        <p:blipFill>
          <a:blip r:embed="rId2" cstate="print"/>
          <a:srcRect/>
          <a:stretch>
            <a:fillRect/>
          </a:stretch>
        </p:blipFill>
        <p:spPr bwMode="auto">
          <a:xfrm>
            <a:off x="2514600" y="3665537"/>
            <a:ext cx="4114800" cy="2735263"/>
          </a:xfrm>
          <a:prstGeom prst="rect">
            <a:avLst/>
          </a:prstGeom>
          <a:noFill/>
          <a:ln w="9525">
            <a:noFill/>
            <a:miter lim="800000"/>
            <a:headEnd/>
            <a:tailEnd/>
          </a:ln>
        </p:spPr>
      </p:pic>
    </p:spTree>
    <p:extLst>
      <p:ext uri="{BB962C8B-B14F-4D97-AF65-F5344CB8AC3E}">
        <p14:creationId xmlns:p14="http://schemas.microsoft.com/office/powerpoint/2010/main" val="373387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651" y="177005"/>
            <a:ext cx="7886700" cy="1325563"/>
          </a:xfrm>
        </p:spPr>
        <p:txBody>
          <a:bodyPr/>
          <a:lstStyle/>
          <a:p>
            <a:r>
              <a:rPr lang="en-US" dirty="0"/>
              <a:t>Self-Development</a:t>
            </a:r>
          </a:p>
        </p:txBody>
      </p:sp>
      <p:sp>
        <p:nvSpPr>
          <p:cNvPr id="5" name="Rectangle 3"/>
          <p:cNvSpPr txBox="1">
            <a:spLocks/>
          </p:cNvSpPr>
          <p:nvPr/>
        </p:nvSpPr>
        <p:spPr>
          <a:xfrm>
            <a:off x="617538" y="1371600"/>
            <a:ext cx="4259262" cy="4495800"/>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Improved self-understanding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Greater independence and feelings of control in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Superior leadership skills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Higher ethical and moral standards and reasoning</a:t>
            </a:r>
          </a:p>
        </p:txBody>
      </p:sp>
      <p:pic>
        <p:nvPicPr>
          <p:cNvPr id="6" name="Picture 6" descr="C:\Users\10514014\AppData\Local\Microsoft\Windows\Temporary Internet Files\Content.IE5\UHJSAGGS\MP910220673[1].jpg"/>
          <p:cNvPicPr>
            <a:picLocks noChangeAspect="1" noChangeArrowheads="1"/>
          </p:cNvPicPr>
          <p:nvPr/>
        </p:nvPicPr>
        <p:blipFill>
          <a:blip r:embed="rId2" cstate="print"/>
          <a:srcRect/>
          <a:stretch>
            <a:fillRect/>
          </a:stretch>
        </p:blipFill>
        <p:spPr bwMode="auto">
          <a:xfrm>
            <a:off x="4953000" y="1219200"/>
            <a:ext cx="3203575" cy="4799013"/>
          </a:xfrm>
          <a:prstGeom prst="rect">
            <a:avLst/>
          </a:prstGeom>
          <a:noFill/>
          <a:ln w="9525">
            <a:noFill/>
            <a:miter lim="800000"/>
            <a:headEnd/>
            <a:tailEnd/>
          </a:ln>
        </p:spPr>
      </p:pic>
    </p:spTree>
    <p:extLst>
      <p:ext uri="{BB962C8B-B14F-4D97-AF65-F5344CB8AC3E}">
        <p14:creationId xmlns:p14="http://schemas.microsoft.com/office/powerpoint/2010/main" val="372849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730" y="111126"/>
            <a:ext cx="7886700" cy="1325563"/>
          </a:xfrm>
        </p:spPr>
        <p:txBody>
          <a:bodyPr/>
          <a:lstStyle/>
          <a:p>
            <a:r>
              <a:rPr lang="en-US" dirty="0"/>
              <a:t>Self-Development</a:t>
            </a:r>
          </a:p>
        </p:txBody>
      </p:sp>
      <p:sp>
        <p:nvSpPr>
          <p:cNvPr id="5" name="Rectangle 3"/>
          <p:cNvSpPr txBox="1">
            <a:spLocks/>
          </p:cNvSpPr>
          <p:nvPr/>
        </p:nvSpPr>
        <p:spPr>
          <a:xfrm>
            <a:off x="465138" y="1066800"/>
            <a:ext cx="8526462" cy="4678363"/>
          </a:xfrm>
          <a:prstGeom prst="rect">
            <a:avLst/>
          </a:prstGeom>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Stronger social skills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Better self-concept/self-esteem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Openness to diversity and racial understanding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Greater ability to make reasoned, reflective judgments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rPr>
              <a:t>Stimulating occupations and increased quality of life</a:t>
            </a:r>
          </a:p>
        </p:txBody>
      </p:sp>
      <p:pic>
        <p:nvPicPr>
          <p:cNvPr id="6" name="Picture 4" descr="C:\Users\10514014\AppData\Local\Microsoft\Windows\Temporary Internet Files\Content.IE5\8US9GW4F\MP900430642[1].jpg"/>
          <p:cNvPicPr>
            <a:picLocks noChangeAspect="1" noChangeArrowheads="1"/>
          </p:cNvPicPr>
          <p:nvPr/>
        </p:nvPicPr>
        <p:blipFill>
          <a:blip r:embed="rId2" cstate="print"/>
          <a:srcRect/>
          <a:stretch>
            <a:fillRect/>
          </a:stretch>
        </p:blipFill>
        <p:spPr bwMode="auto">
          <a:xfrm>
            <a:off x="2590800" y="3733800"/>
            <a:ext cx="3886200" cy="2586038"/>
          </a:xfrm>
          <a:prstGeom prst="rect">
            <a:avLst/>
          </a:prstGeom>
          <a:noFill/>
          <a:ln w="9525">
            <a:noFill/>
            <a:miter lim="800000"/>
            <a:headEnd/>
            <a:tailEnd/>
          </a:ln>
        </p:spPr>
      </p:pic>
    </p:spTree>
    <p:extLst>
      <p:ext uri="{BB962C8B-B14F-4D97-AF65-F5344CB8AC3E}">
        <p14:creationId xmlns:p14="http://schemas.microsoft.com/office/powerpoint/2010/main" val="2924902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47800"/>
            <a:ext cx="8229600" cy="4724400"/>
          </a:xfrm>
        </p:spPr>
        <p:txBody>
          <a:bodyPr>
            <a:normAutofit/>
          </a:bodyPr>
          <a:lstStyle/>
          <a:p>
            <a:pPr marL="0" indent="0">
              <a:buNone/>
            </a:pPr>
            <a:r>
              <a:rPr lang="en-US" sz="2800" dirty="0"/>
              <a:t>Young women need to be taught the broad value of higher education while young.</a:t>
            </a:r>
          </a:p>
          <a:p>
            <a:pPr lvl="1"/>
            <a:r>
              <a:rPr lang="en-US" sz="2600" dirty="0"/>
              <a:t>Parents can teach this value.</a:t>
            </a:r>
          </a:p>
          <a:p>
            <a:pPr lvl="1"/>
            <a:r>
              <a:rPr lang="en-US" sz="2600" dirty="0"/>
              <a:t>English teachers can give assignment to write about the benefits of a college education (GE included).</a:t>
            </a:r>
          </a:p>
          <a:p>
            <a:pPr lvl="1"/>
            <a:r>
              <a:rPr lang="en-US" sz="2600" dirty="0"/>
              <a:t>Elementary school teachers can bring in guest speakers (parents) to talk about it and give assignments around this topic.</a:t>
            </a:r>
          </a:p>
        </p:txBody>
      </p:sp>
      <p:sp>
        <p:nvSpPr>
          <p:cNvPr id="3" name="Title 2"/>
          <p:cNvSpPr>
            <a:spLocks noGrp="1"/>
          </p:cNvSpPr>
          <p:nvPr>
            <p:ph type="title"/>
          </p:nvPr>
        </p:nvSpPr>
        <p:spPr/>
        <p:txBody>
          <a:bodyPr/>
          <a:lstStyle/>
          <a:p>
            <a:r>
              <a:rPr lang="en-US" dirty="0"/>
              <a:t>Takeaways</a:t>
            </a:r>
          </a:p>
        </p:txBody>
      </p:sp>
    </p:spTree>
    <p:extLst>
      <p:ext uri="{BB962C8B-B14F-4D97-AF65-F5344CB8AC3E}">
        <p14:creationId xmlns:p14="http://schemas.microsoft.com/office/powerpoint/2010/main" val="2060852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143000"/>
            <a:ext cx="8229600" cy="4953000"/>
          </a:xfrm>
        </p:spPr>
        <p:txBody>
          <a:bodyPr>
            <a:normAutofit fontScale="92500" lnSpcReduction="20000"/>
          </a:bodyPr>
          <a:lstStyle/>
          <a:p>
            <a:pPr marL="0" indent="0">
              <a:lnSpc>
                <a:spcPct val="90000"/>
              </a:lnSpc>
              <a:buFont typeface="Arial" charset="0"/>
              <a:buNone/>
              <a:defRPr/>
            </a:pPr>
            <a:r>
              <a:rPr lang="en-US" sz="3000" b="1" dirty="0"/>
              <a:t>Proactive College Activities Scale</a:t>
            </a:r>
          </a:p>
          <a:p>
            <a:pPr marL="344488" indent="-344488">
              <a:lnSpc>
                <a:spcPct val="90000"/>
              </a:lnSpc>
              <a:defRPr/>
            </a:pPr>
            <a:r>
              <a:rPr lang="en-US" sz="3000" dirty="0"/>
              <a:t>Saved money for college</a:t>
            </a:r>
          </a:p>
          <a:p>
            <a:pPr marL="344488" indent="-344488">
              <a:lnSpc>
                <a:spcPct val="90000"/>
              </a:lnSpc>
              <a:defRPr/>
            </a:pPr>
            <a:r>
              <a:rPr lang="en-US" sz="3000" dirty="0"/>
              <a:t>Discussed financial aid with someone (scholarships, loans, grants)</a:t>
            </a:r>
          </a:p>
          <a:p>
            <a:pPr marL="344488" indent="-344488">
              <a:lnSpc>
                <a:spcPct val="90000"/>
              </a:lnSpc>
              <a:defRPr/>
            </a:pPr>
            <a:r>
              <a:rPr lang="en-US" sz="3000" dirty="0"/>
              <a:t>Requested information from a college</a:t>
            </a:r>
          </a:p>
          <a:p>
            <a:pPr marL="344488" indent="-344488">
              <a:lnSpc>
                <a:spcPct val="90000"/>
              </a:lnSpc>
              <a:defRPr/>
            </a:pPr>
            <a:r>
              <a:rPr lang="en-US" sz="3000" dirty="0"/>
              <a:t>Visited a college campus</a:t>
            </a:r>
          </a:p>
          <a:p>
            <a:pPr marL="344488" indent="-344488">
              <a:lnSpc>
                <a:spcPct val="90000"/>
              </a:lnSpc>
              <a:defRPr/>
            </a:pPr>
            <a:r>
              <a:rPr lang="en-US" sz="3000" dirty="0"/>
              <a:t>Applied to a college</a:t>
            </a:r>
          </a:p>
          <a:p>
            <a:pPr marL="344488" indent="-344488">
              <a:lnSpc>
                <a:spcPct val="90000"/>
              </a:lnSpc>
              <a:defRPr/>
            </a:pPr>
            <a:r>
              <a:rPr lang="en-US" sz="3000" dirty="0"/>
              <a:t>Accepted or admitted to a college</a:t>
            </a:r>
          </a:p>
          <a:p>
            <a:pPr marL="344488" indent="-344488">
              <a:lnSpc>
                <a:spcPct val="90000"/>
              </a:lnSpc>
              <a:defRPr/>
            </a:pPr>
            <a:r>
              <a:rPr lang="en-US" sz="3000" dirty="0"/>
              <a:t>Received a scholarship or grant to attend</a:t>
            </a:r>
          </a:p>
          <a:p>
            <a:pPr marL="344488" indent="-344488">
              <a:lnSpc>
                <a:spcPct val="90000"/>
              </a:lnSpc>
              <a:defRPr/>
            </a:pPr>
            <a:r>
              <a:rPr lang="en-US" sz="3000" u="sng" dirty="0"/>
              <a:t>Concurrent enrollment</a:t>
            </a:r>
          </a:p>
          <a:p>
            <a:pPr marL="344488" indent="-344488">
              <a:lnSpc>
                <a:spcPct val="90000"/>
              </a:lnSpc>
              <a:defRPr/>
            </a:pPr>
            <a:r>
              <a:rPr lang="en-US" sz="3000" u="sng" dirty="0"/>
              <a:t>AP courses</a:t>
            </a:r>
          </a:p>
          <a:p>
            <a:endParaRPr lang="en-US" dirty="0"/>
          </a:p>
        </p:txBody>
      </p:sp>
      <p:sp>
        <p:nvSpPr>
          <p:cNvPr id="3" name="Title 2"/>
          <p:cNvSpPr>
            <a:spLocks noGrp="1"/>
          </p:cNvSpPr>
          <p:nvPr>
            <p:ph type="title"/>
          </p:nvPr>
        </p:nvSpPr>
        <p:spPr>
          <a:xfrm>
            <a:off x="228600" y="99218"/>
            <a:ext cx="7886700" cy="1325563"/>
          </a:xfrm>
        </p:spPr>
        <p:txBody>
          <a:bodyPr/>
          <a:lstStyle/>
          <a:p>
            <a:pPr algn="l"/>
            <a:r>
              <a:rPr lang="en-US" b="1" dirty="0"/>
              <a:t>2. Intentions</a:t>
            </a:r>
          </a:p>
        </p:txBody>
      </p:sp>
    </p:spTree>
    <p:extLst>
      <p:ext uri="{BB962C8B-B14F-4D97-AF65-F5344CB8AC3E}">
        <p14:creationId xmlns:p14="http://schemas.microsoft.com/office/powerpoint/2010/main" val="4158402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524000"/>
            <a:ext cx="8229600" cy="4724400"/>
          </a:xfrm>
        </p:spPr>
        <p:txBody>
          <a:bodyPr/>
          <a:lstStyle/>
          <a:p>
            <a:pPr marL="344488" indent="-344488">
              <a:lnSpc>
                <a:spcPct val="90000"/>
              </a:lnSpc>
              <a:defRPr/>
            </a:pPr>
            <a:r>
              <a:rPr lang="en-US" sz="2800" b="1" dirty="0"/>
              <a:t>Saved money for college [1]</a:t>
            </a:r>
          </a:p>
          <a:p>
            <a:pPr marL="344488" indent="-344488">
              <a:lnSpc>
                <a:spcPct val="90000"/>
              </a:lnSpc>
              <a:defRPr/>
            </a:pPr>
            <a:r>
              <a:rPr lang="en-US" sz="2800" dirty="0"/>
              <a:t>Discussed financial aid with someone (scholarship, loans, grants)</a:t>
            </a:r>
          </a:p>
          <a:p>
            <a:pPr marL="344488" indent="-344488">
              <a:lnSpc>
                <a:spcPct val="90000"/>
              </a:lnSpc>
              <a:defRPr/>
            </a:pPr>
            <a:r>
              <a:rPr lang="en-US" sz="2800" dirty="0"/>
              <a:t>Requested information from a college</a:t>
            </a:r>
          </a:p>
          <a:p>
            <a:pPr marL="344488" indent="-344488">
              <a:lnSpc>
                <a:spcPct val="90000"/>
              </a:lnSpc>
              <a:defRPr/>
            </a:pPr>
            <a:r>
              <a:rPr lang="en-US" sz="2800" b="1" dirty="0"/>
              <a:t>Visited a college campus [2]</a:t>
            </a:r>
          </a:p>
          <a:p>
            <a:pPr marL="344488" indent="-344488">
              <a:lnSpc>
                <a:spcPct val="90000"/>
              </a:lnSpc>
              <a:defRPr/>
            </a:pPr>
            <a:r>
              <a:rPr lang="en-US" sz="2800" dirty="0"/>
              <a:t>Applied to a college</a:t>
            </a:r>
          </a:p>
          <a:p>
            <a:pPr marL="344488" indent="-344488">
              <a:lnSpc>
                <a:spcPct val="90000"/>
              </a:lnSpc>
              <a:defRPr/>
            </a:pPr>
            <a:r>
              <a:rPr lang="en-US" sz="2800" dirty="0"/>
              <a:t>Accepted or admitted to a college</a:t>
            </a:r>
          </a:p>
          <a:p>
            <a:pPr marL="344488" indent="-344488">
              <a:lnSpc>
                <a:spcPct val="90000"/>
              </a:lnSpc>
              <a:defRPr/>
            </a:pPr>
            <a:r>
              <a:rPr lang="en-US" sz="2800" b="1" dirty="0"/>
              <a:t>Received a scholarship or grant to attend [3]</a:t>
            </a:r>
          </a:p>
          <a:p>
            <a:pPr marL="0" indent="0">
              <a:buNone/>
            </a:pPr>
            <a:endParaRPr lang="en-US" dirty="0"/>
          </a:p>
        </p:txBody>
      </p:sp>
      <p:sp>
        <p:nvSpPr>
          <p:cNvPr id="3" name="Title 2"/>
          <p:cNvSpPr>
            <a:spLocks noGrp="1"/>
          </p:cNvSpPr>
          <p:nvPr>
            <p:ph type="title"/>
          </p:nvPr>
        </p:nvSpPr>
        <p:spPr>
          <a:xfrm>
            <a:off x="228600" y="198437"/>
            <a:ext cx="7886700" cy="1325563"/>
          </a:xfrm>
        </p:spPr>
        <p:txBody>
          <a:bodyPr>
            <a:normAutofit/>
          </a:bodyPr>
          <a:lstStyle/>
          <a:p>
            <a:r>
              <a:rPr lang="en-US" sz="4000" dirty="0"/>
              <a:t>Commitment to </a:t>
            </a:r>
            <a:r>
              <a:rPr lang="en-US" sz="4000" b="1" dirty="0"/>
              <a:t>Attend</a:t>
            </a:r>
            <a:r>
              <a:rPr lang="en-US" sz="4000" dirty="0"/>
              <a:t> and </a:t>
            </a:r>
            <a:r>
              <a:rPr lang="en-US" sz="4000" b="1" dirty="0"/>
              <a:t>Graduate</a:t>
            </a:r>
          </a:p>
        </p:txBody>
      </p:sp>
      <p:sp>
        <p:nvSpPr>
          <p:cNvPr id="4" name="TextBox 3"/>
          <p:cNvSpPr txBox="1"/>
          <p:nvPr/>
        </p:nvSpPr>
        <p:spPr>
          <a:xfrm>
            <a:off x="4419600" y="5486400"/>
            <a:ext cx="3733800" cy="707886"/>
          </a:xfrm>
          <a:prstGeom prst="rect">
            <a:avLst/>
          </a:prstGeom>
          <a:noFill/>
        </p:spPr>
        <p:txBody>
          <a:bodyPr wrap="square" rtlCol="0">
            <a:spAutoFit/>
          </a:bodyPr>
          <a:lstStyle/>
          <a:p>
            <a:pPr>
              <a:spcBef>
                <a:spcPct val="50000"/>
              </a:spcBef>
            </a:pPr>
            <a:r>
              <a:rPr lang="en-US" sz="2000" dirty="0"/>
              <a:t>All are linked to attending and graduating from college </a:t>
            </a:r>
          </a:p>
        </p:txBody>
      </p:sp>
      <p:cxnSp>
        <p:nvCxnSpPr>
          <p:cNvPr id="5" name="Straight Connector 4"/>
          <p:cNvCxnSpPr/>
          <p:nvPr/>
        </p:nvCxnSpPr>
        <p:spPr>
          <a:xfrm>
            <a:off x="4419600" y="5486400"/>
            <a:ext cx="3733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5108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3720" y="1705929"/>
            <a:ext cx="7848600" cy="4876800"/>
          </a:xfrm>
        </p:spPr>
        <p:txBody>
          <a:bodyPr>
            <a:normAutofit/>
          </a:bodyPr>
          <a:lstStyle/>
          <a:p>
            <a:pPr marL="0" indent="0">
              <a:buNone/>
            </a:pPr>
            <a:r>
              <a:rPr lang="en-US" sz="2800" dirty="0"/>
              <a:t>The </a:t>
            </a:r>
            <a:r>
              <a:rPr lang="en-US" sz="2800" i="1" dirty="0"/>
              <a:t>UWEI</a:t>
            </a:r>
            <a:r>
              <a:rPr lang="en-US" sz="2800" dirty="0"/>
              <a:t> was designed to increase the number of Utah women holding postsecondary degrees and certificates, enabling them to more effectively:</a:t>
            </a:r>
          </a:p>
          <a:p>
            <a:pPr marL="465138" indent="-352425"/>
            <a:r>
              <a:rPr lang="en-US" sz="2800" dirty="0"/>
              <a:t>contribute to the local, social, and economic development;</a:t>
            </a:r>
          </a:p>
          <a:p>
            <a:pPr marL="465138" indent="-352425"/>
            <a:r>
              <a:rPr lang="en-US" sz="2800" dirty="0"/>
              <a:t>realize their own potential for positive influence to the public and private good;</a:t>
            </a:r>
          </a:p>
          <a:p>
            <a:pPr marL="465138" indent="-352425"/>
            <a:r>
              <a:rPr lang="en-US" sz="2800" dirty="0"/>
              <a:t>influence and contribute in family, societal, and work contexts.</a:t>
            </a:r>
          </a:p>
          <a:p>
            <a:endParaRPr lang="en-US" dirty="0"/>
          </a:p>
        </p:txBody>
      </p:sp>
      <p:sp>
        <p:nvSpPr>
          <p:cNvPr id="3" name="Title 2"/>
          <p:cNvSpPr>
            <a:spLocks noGrp="1"/>
          </p:cNvSpPr>
          <p:nvPr>
            <p:ph type="title"/>
          </p:nvPr>
        </p:nvSpPr>
        <p:spPr/>
        <p:txBody>
          <a:bodyPr>
            <a:normAutofit fontScale="90000"/>
          </a:bodyPr>
          <a:lstStyle/>
          <a:p>
            <a:r>
              <a:rPr lang="en-US" dirty="0"/>
              <a:t>Utah Women and Education Initiative </a:t>
            </a:r>
            <a:r>
              <a:rPr lang="en-US" sz="2700" dirty="0"/>
              <a:t>(now part of Utah Women &amp; Leadership Project)</a:t>
            </a:r>
          </a:p>
        </p:txBody>
      </p:sp>
    </p:spTree>
    <p:extLst>
      <p:ext uri="{BB962C8B-B14F-4D97-AF65-F5344CB8AC3E}">
        <p14:creationId xmlns:p14="http://schemas.microsoft.com/office/powerpoint/2010/main" val="3047267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600200"/>
            <a:ext cx="8229600" cy="4724400"/>
          </a:xfrm>
        </p:spPr>
        <p:txBody>
          <a:bodyPr>
            <a:normAutofit/>
          </a:bodyPr>
          <a:lstStyle/>
          <a:p>
            <a:r>
              <a:rPr lang="en-US" sz="2800" dirty="0"/>
              <a:t>Children and youth need to be encouraged and assisted in saving money for college.</a:t>
            </a:r>
          </a:p>
          <a:p>
            <a:r>
              <a:rPr lang="en-US" sz="2800" dirty="0"/>
              <a:t>Influential individuals  should provide opportunities for girls and young women to visit college campuses.</a:t>
            </a:r>
          </a:p>
          <a:p>
            <a:r>
              <a:rPr lang="en-US" sz="2800" dirty="0"/>
              <a:t>Young women should be encouraged to take concurrent enrollment, AP, and other college preparation courses  during high school. The specific reasons for this should be explained clearly.</a:t>
            </a:r>
          </a:p>
        </p:txBody>
      </p:sp>
      <p:sp>
        <p:nvSpPr>
          <p:cNvPr id="3" name="Title 2"/>
          <p:cNvSpPr>
            <a:spLocks noGrp="1"/>
          </p:cNvSpPr>
          <p:nvPr>
            <p:ph type="title"/>
          </p:nvPr>
        </p:nvSpPr>
        <p:spPr/>
        <p:txBody>
          <a:bodyPr/>
          <a:lstStyle/>
          <a:p>
            <a:r>
              <a:rPr lang="en-US" dirty="0"/>
              <a:t>Takeaways</a:t>
            </a:r>
          </a:p>
        </p:txBody>
      </p:sp>
    </p:spTree>
    <p:extLst>
      <p:ext uri="{BB962C8B-B14F-4D97-AF65-F5344CB8AC3E}">
        <p14:creationId xmlns:p14="http://schemas.microsoft.com/office/powerpoint/2010/main" val="370939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b="1" dirty="0"/>
              <a:t>3. Aspirations</a:t>
            </a:r>
          </a:p>
        </p:txBody>
      </p:sp>
      <p:sp>
        <p:nvSpPr>
          <p:cNvPr id="4" name="Content Placeholder 3"/>
          <p:cNvSpPr>
            <a:spLocks noGrp="1"/>
          </p:cNvSpPr>
          <p:nvPr>
            <p:ph idx="1"/>
          </p:nvPr>
        </p:nvSpPr>
        <p:spPr>
          <a:xfrm>
            <a:off x="1066800" y="1524000"/>
            <a:ext cx="6858000" cy="4724400"/>
          </a:xfrm>
        </p:spPr>
        <p:txBody>
          <a:bodyPr/>
          <a:lstStyle/>
          <a:p>
            <a:pPr marL="0" indent="0">
              <a:buFont typeface="Arial" charset="0"/>
              <a:buNone/>
              <a:defRPr/>
            </a:pPr>
            <a:r>
              <a:rPr lang="en-US" i="1" dirty="0"/>
              <a:t>Key Finding throughout Study</a:t>
            </a:r>
          </a:p>
          <a:p>
            <a:pPr marL="0" indent="0">
              <a:buFont typeface="Arial" charset="0"/>
              <a:buNone/>
              <a:defRPr/>
            </a:pPr>
            <a:endParaRPr lang="en-US" sz="1600" dirty="0"/>
          </a:p>
          <a:p>
            <a:pPr marL="0" indent="0">
              <a:buFont typeface="Arial" charset="0"/>
              <a:buNone/>
              <a:defRPr/>
            </a:pPr>
            <a:r>
              <a:rPr lang="en-US" dirty="0"/>
              <a:t>Analysis of qualitative results found that young women believe they are being encouraged to </a:t>
            </a:r>
            <a:r>
              <a:rPr lang="en-US" b="1" dirty="0"/>
              <a:t>go to college</a:t>
            </a:r>
            <a:r>
              <a:rPr lang="en-US" dirty="0"/>
              <a:t> or </a:t>
            </a:r>
            <a:r>
              <a:rPr lang="en-US" b="1" dirty="0"/>
              <a:t>attend college</a:t>
            </a:r>
            <a:r>
              <a:rPr lang="en-US" dirty="0"/>
              <a:t>—not necessarily to </a:t>
            </a:r>
            <a:r>
              <a:rPr lang="en-US" b="1" i="1" dirty="0"/>
              <a:t>graduate from college</a:t>
            </a:r>
            <a:r>
              <a:rPr lang="en-US" dirty="0"/>
              <a:t>.</a:t>
            </a:r>
          </a:p>
          <a:p>
            <a:pPr marL="0" indent="0">
              <a:buNone/>
            </a:pPr>
            <a:endParaRPr lang="en-US" dirty="0"/>
          </a:p>
        </p:txBody>
      </p:sp>
    </p:spTree>
    <p:extLst>
      <p:ext uri="{BB962C8B-B14F-4D97-AF65-F5344CB8AC3E}">
        <p14:creationId xmlns:p14="http://schemas.microsoft.com/office/powerpoint/2010/main" val="682543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524000"/>
            <a:ext cx="7825702" cy="4724400"/>
          </a:xfrm>
        </p:spPr>
        <p:txBody>
          <a:bodyPr>
            <a:normAutofit/>
          </a:bodyPr>
          <a:lstStyle/>
          <a:p>
            <a:r>
              <a:rPr lang="en-US" sz="2800" b="1" dirty="0"/>
              <a:t>All but three </a:t>
            </a:r>
            <a:r>
              <a:rPr lang="en-US" sz="2800" dirty="0"/>
              <a:t>said that getting more education is important/wonderful</a:t>
            </a:r>
          </a:p>
          <a:p>
            <a:r>
              <a:rPr lang="en-US" sz="2800" dirty="0"/>
              <a:t>Lack of </a:t>
            </a:r>
            <a:r>
              <a:rPr lang="en-US" sz="2800" b="1" dirty="0"/>
              <a:t>urgency</a:t>
            </a:r>
          </a:p>
          <a:p>
            <a:r>
              <a:rPr lang="en-US" sz="2800" dirty="0"/>
              <a:t>Nearly all women who do not attend or who drop out </a:t>
            </a:r>
            <a:r>
              <a:rPr lang="en-US" sz="2800" b="1" dirty="0"/>
              <a:t>truly believe </a:t>
            </a:r>
            <a:r>
              <a:rPr lang="en-US" sz="2800" dirty="0"/>
              <a:t>they will get their degrees in the future.</a:t>
            </a:r>
          </a:p>
        </p:txBody>
      </p:sp>
      <p:sp>
        <p:nvSpPr>
          <p:cNvPr id="3" name="Title 2"/>
          <p:cNvSpPr>
            <a:spLocks noGrp="1"/>
          </p:cNvSpPr>
          <p:nvPr>
            <p:ph type="title"/>
          </p:nvPr>
        </p:nvSpPr>
        <p:spPr/>
        <p:txBody>
          <a:bodyPr/>
          <a:lstStyle/>
          <a:p>
            <a:r>
              <a:rPr lang="en-US" dirty="0"/>
              <a:t>Perceptions</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343400"/>
            <a:ext cx="3295650"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749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College Degree Sometime in Life?</a:t>
            </a:r>
          </a:p>
        </p:txBody>
      </p:sp>
      <p:graphicFrame>
        <p:nvGraphicFramePr>
          <p:cNvPr id="5" name="Object 3"/>
          <p:cNvGraphicFramePr>
            <a:graphicFrameLocks/>
          </p:cNvGraphicFramePr>
          <p:nvPr/>
        </p:nvGraphicFramePr>
        <p:xfrm>
          <a:off x="812800" y="1041400"/>
          <a:ext cx="75946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6391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Which Level of Degree?</a:t>
            </a:r>
          </a:p>
        </p:txBody>
      </p:sp>
      <p:graphicFrame>
        <p:nvGraphicFramePr>
          <p:cNvPr id="5" name="Object 3"/>
          <p:cNvGraphicFramePr>
            <a:graphicFrameLocks/>
          </p:cNvGraphicFramePr>
          <p:nvPr/>
        </p:nvGraphicFramePr>
        <p:xfrm>
          <a:off x="752475" y="835025"/>
          <a:ext cx="8162925" cy="5641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5113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4387" y="1447800"/>
            <a:ext cx="8229600" cy="4724400"/>
          </a:xfrm>
        </p:spPr>
        <p:txBody>
          <a:bodyPr>
            <a:normAutofit/>
          </a:bodyPr>
          <a:lstStyle/>
          <a:p>
            <a:r>
              <a:rPr lang="en-US" sz="2800" dirty="0"/>
              <a:t>Questions: goals/aspirations</a:t>
            </a:r>
          </a:p>
          <a:p>
            <a:r>
              <a:rPr lang="en-US" sz="2800" dirty="0"/>
              <a:t>Only 50% discussed plans to earn an associate degree or higher</a:t>
            </a:r>
          </a:p>
        </p:txBody>
      </p:sp>
      <p:sp>
        <p:nvSpPr>
          <p:cNvPr id="3" name="Title 2"/>
          <p:cNvSpPr>
            <a:spLocks noGrp="1"/>
          </p:cNvSpPr>
          <p:nvPr>
            <p:ph type="title"/>
          </p:nvPr>
        </p:nvSpPr>
        <p:spPr/>
        <p:txBody>
          <a:bodyPr/>
          <a:lstStyle/>
          <a:p>
            <a:r>
              <a:rPr lang="en-US" dirty="0"/>
              <a:t>Disconnect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59896"/>
            <a:ext cx="3048000" cy="244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615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295400"/>
            <a:ext cx="8229600" cy="4724400"/>
          </a:xfrm>
        </p:spPr>
        <p:txBody>
          <a:bodyPr/>
          <a:lstStyle/>
          <a:p>
            <a:pPr marL="0" indent="0">
              <a:buNone/>
            </a:pPr>
            <a:r>
              <a:rPr lang="en-US" sz="2800" dirty="0"/>
              <a:t>The younger the conversations started and a girl/young women made the decision to attend college, the more likely she was to…</a:t>
            </a:r>
          </a:p>
          <a:p>
            <a:pPr lvl="1"/>
            <a:r>
              <a:rPr lang="en-US" sz="2600" dirty="0"/>
              <a:t>Have a higher commitment to attend college/graduate</a:t>
            </a:r>
          </a:p>
          <a:p>
            <a:pPr lvl="1"/>
            <a:r>
              <a:rPr lang="en-US" sz="2600" dirty="0"/>
              <a:t>Actively preparing for college</a:t>
            </a:r>
          </a:p>
          <a:p>
            <a:pPr lvl="1"/>
            <a:r>
              <a:rPr lang="en-US" sz="2600" dirty="0"/>
              <a:t>Desire for a higher degree level</a:t>
            </a:r>
          </a:p>
          <a:p>
            <a:pPr lvl="1"/>
            <a:r>
              <a:rPr lang="en-US" sz="2600" dirty="0"/>
              <a:t>Saving money for college</a:t>
            </a:r>
          </a:p>
          <a:p>
            <a:pPr lvl="1"/>
            <a:r>
              <a:rPr lang="en-US" sz="2600" dirty="0"/>
              <a:t>Having parents who are more encouraging and supportive</a:t>
            </a:r>
          </a:p>
        </p:txBody>
      </p:sp>
      <p:sp>
        <p:nvSpPr>
          <p:cNvPr id="3" name="Title 2"/>
          <p:cNvSpPr>
            <a:spLocks noGrp="1"/>
          </p:cNvSpPr>
          <p:nvPr>
            <p:ph type="title"/>
          </p:nvPr>
        </p:nvSpPr>
        <p:spPr>
          <a:xfrm>
            <a:off x="273050" y="175418"/>
            <a:ext cx="7886700" cy="1325563"/>
          </a:xfrm>
        </p:spPr>
        <p:txBody>
          <a:bodyPr/>
          <a:lstStyle/>
          <a:p>
            <a:r>
              <a:rPr lang="en-US" dirty="0"/>
              <a:t>Conversations/Age of Decision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257800"/>
            <a:ext cx="1828800" cy="1347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6473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24400"/>
          </a:xfrm>
        </p:spPr>
        <p:txBody>
          <a:bodyPr>
            <a:normAutofit/>
          </a:bodyPr>
          <a:lstStyle/>
          <a:p>
            <a:r>
              <a:rPr lang="en-US" sz="2800" dirty="0"/>
              <a:t>What does your religion teach you about continuing your education after high school?</a:t>
            </a:r>
          </a:p>
          <a:p>
            <a:r>
              <a:rPr lang="en-US" sz="2800" dirty="0"/>
              <a:t>What message do you think are given from your top church leaders (e.g., Pope, prophet) about women earning college degrees?</a:t>
            </a:r>
          </a:p>
          <a:p>
            <a:r>
              <a:rPr lang="en-US" sz="2800" dirty="0"/>
              <a:t>**Do your local church leaders (e.g., youth leaders, bishop, rabbi, minister) talk to you about your education? If so, what do you think they are encouraging you to do with your educational and career choices?</a:t>
            </a:r>
          </a:p>
        </p:txBody>
      </p:sp>
      <p:sp>
        <p:nvSpPr>
          <p:cNvPr id="3" name="Title 2"/>
          <p:cNvSpPr>
            <a:spLocks noGrp="1"/>
          </p:cNvSpPr>
          <p:nvPr>
            <p:ph type="title"/>
          </p:nvPr>
        </p:nvSpPr>
        <p:spPr>
          <a:xfrm>
            <a:off x="161290" y="40006"/>
            <a:ext cx="7886700" cy="1325563"/>
          </a:xfrm>
        </p:spPr>
        <p:txBody>
          <a:bodyPr/>
          <a:lstStyle/>
          <a:p>
            <a:pPr algn="l"/>
            <a:r>
              <a:rPr lang="en-US" b="1" dirty="0"/>
              <a:t>4. Values and Religion</a:t>
            </a:r>
          </a:p>
        </p:txBody>
      </p:sp>
    </p:spTree>
    <p:extLst>
      <p:ext uri="{BB962C8B-B14F-4D97-AF65-F5344CB8AC3E}">
        <p14:creationId xmlns:p14="http://schemas.microsoft.com/office/powerpoint/2010/main" val="4104172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770" y="5080"/>
            <a:ext cx="7886700" cy="1325563"/>
          </a:xfrm>
        </p:spPr>
        <p:txBody>
          <a:bodyPr/>
          <a:lstStyle/>
          <a:p>
            <a:r>
              <a:rPr lang="en-US" dirty="0"/>
              <a:t>Religious Teachings</a:t>
            </a:r>
          </a:p>
        </p:txBody>
      </p:sp>
      <p:sp>
        <p:nvSpPr>
          <p:cNvPr id="4" name="Rectangle 3"/>
          <p:cNvSpPr txBox="1">
            <a:spLocks/>
          </p:cNvSpPr>
          <p:nvPr/>
        </p:nvSpPr>
        <p:spPr bwMode="auto">
          <a:xfrm>
            <a:off x="914400" y="990600"/>
            <a:ext cx="7696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Calibri" pitchFamily="34" charset="0"/>
                <a:ea typeface="+mn-ea"/>
                <a:cs typeface="Calibri" pitchFamily="34" charset="0"/>
              </a:defRPr>
            </a:lvl1pPr>
            <a:lvl2pPr marL="742950" indent="-285750" algn="l" rtl="0" fontAlgn="base">
              <a:spcBef>
                <a:spcPct val="20000"/>
              </a:spcBef>
              <a:spcAft>
                <a:spcPct val="0"/>
              </a:spcAft>
              <a:buFont typeface="Courier New" pitchFamily="49" charset="0"/>
              <a:buChar char="o"/>
              <a:defRPr sz="2400" kern="1200">
                <a:solidFill>
                  <a:schemeClr val="tx1"/>
                </a:solidFill>
                <a:latin typeface="Calibri" pitchFamily="34" charset="0"/>
                <a:ea typeface="+mn-ea"/>
                <a:cs typeface="Calibri" pitchFamily="34" charset="0"/>
              </a:defRPr>
            </a:lvl2pPr>
            <a:lvl3pPr marL="1143000" indent="-228600" algn="l" rtl="0" fontAlgn="base">
              <a:spcBef>
                <a:spcPct val="20000"/>
              </a:spcBef>
              <a:spcAft>
                <a:spcPct val="0"/>
              </a:spcAft>
              <a:buFont typeface="Arial" charset="0"/>
              <a:buChar char="•"/>
              <a:defRPr sz="1800" kern="1200">
                <a:solidFill>
                  <a:schemeClr val="tx1"/>
                </a:solidFill>
                <a:latin typeface="Calibri" pitchFamily="34" charset="0"/>
                <a:ea typeface="+mn-ea"/>
                <a:cs typeface="Calibri" pitchFamily="34" charset="0"/>
              </a:defRPr>
            </a:lvl3pPr>
            <a:lvl4pPr marL="1600200" indent="-228600" algn="l" rtl="0" fontAlgn="base">
              <a:spcBef>
                <a:spcPct val="20000"/>
              </a:spcBef>
              <a:spcAft>
                <a:spcPct val="0"/>
              </a:spcAft>
              <a:buFont typeface="Courier New" pitchFamily="49" charset="0"/>
              <a:buChar char="o"/>
              <a:defRPr sz="1800" kern="1200">
                <a:solidFill>
                  <a:schemeClr val="tx1"/>
                </a:solidFill>
                <a:latin typeface="Calibri" pitchFamily="34" charset="0"/>
                <a:ea typeface="+mn-ea"/>
                <a:cs typeface="Calibri" pitchFamily="34" charset="0"/>
              </a:defRPr>
            </a:lvl4pPr>
            <a:lvl5pPr marL="2057400" indent="-228600" algn="l" rtl="0" fontAlgn="base">
              <a:spcBef>
                <a:spcPct val="20000"/>
              </a:spcBef>
              <a:spcAft>
                <a:spcPct val="0"/>
              </a:spcAft>
              <a:buFont typeface="Arial" charset="0"/>
              <a:buChar char="•"/>
              <a:defRPr sz="18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charset="0"/>
              <a:buNone/>
            </a:pPr>
            <a:r>
              <a:rPr lang="en-US" sz="2800" dirty="0"/>
              <a:t>What does your religion teach you about continuing your education after high school? </a:t>
            </a:r>
          </a:p>
        </p:txBody>
      </p:sp>
      <p:graphicFrame>
        <p:nvGraphicFramePr>
          <p:cNvPr id="6" name="Object 4"/>
          <p:cNvGraphicFramePr>
            <a:graphicFrameLocks/>
          </p:cNvGraphicFramePr>
          <p:nvPr/>
        </p:nvGraphicFramePr>
        <p:xfrm>
          <a:off x="942898" y="1803400"/>
          <a:ext cx="7708900" cy="467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3101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2570" y="29846"/>
            <a:ext cx="7886700" cy="1325563"/>
          </a:xfrm>
        </p:spPr>
        <p:txBody>
          <a:bodyPr/>
          <a:lstStyle/>
          <a:p>
            <a:r>
              <a:rPr lang="en-US" dirty="0"/>
              <a:t>Top Church Leaders</a:t>
            </a:r>
          </a:p>
        </p:txBody>
      </p:sp>
      <p:sp>
        <p:nvSpPr>
          <p:cNvPr id="4" name="Rectangle 3"/>
          <p:cNvSpPr txBox="1">
            <a:spLocks/>
          </p:cNvSpPr>
          <p:nvPr/>
        </p:nvSpPr>
        <p:spPr bwMode="auto">
          <a:xfrm>
            <a:off x="914400" y="990600"/>
            <a:ext cx="7696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Calibri" pitchFamily="34" charset="0"/>
                <a:ea typeface="+mn-ea"/>
                <a:cs typeface="Calibri" pitchFamily="34" charset="0"/>
              </a:defRPr>
            </a:lvl1pPr>
            <a:lvl2pPr marL="742950" indent="-285750" algn="l" rtl="0" fontAlgn="base">
              <a:spcBef>
                <a:spcPct val="20000"/>
              </a:spcBef>
              <a:spcAft>
                <a:spcPct val="0"/>
              </a:spcAft>
              <a:buFont typeface="Courier New" pitchFamily="49" charset="0"/>
              <a:buChar char="o"/>
              <a:defRPr sz="2400" kern="1200">
                <a:solidFill>
                  <a:schemeClr val="tx1"/>
                </a:solidFill>
                <a:latin typeface="Calibri" pitchFamily="34" charset="0"/>
                <a:ea typeface="+mn-ea"/>
                <a:cs typeface="Calibri" pitchFamily="34" charset="0"/>
              </a:defRPr>
            </a:lvl2pPr>
            <a:lvl3pPr marL="1143000" indent="-228600" algn="l" rtl="0" fontAlgn="base">
              <a:spcBef>
                <a:spcPct val="20000"/>
              </a:spcBef>
              <a:spcAft>
                <a:spcPct val="0"/>
              </a:spcAft>
              <a:buFont typeface="Arial" charset="0"/>
              <a:buChar char="•"/>
              <a:defRPr sz="1800" kern="1200">
                <a:solidFill>
                  <a:schemeClr val="tx1"/>
                </a:solidFill>
                <a:latin typeface="Calibri" pitchFamily="34" charset="0"/>
                <a:ea typeface="+mn-ea"/>
                <a:cs typeface="Calibri" pitchFamily="34" charset="0"/>
              </a:defRPr>
            </a:lvl3pPr>
            <a:lvl4pPr marL="1600200" indent="-228600" algn="l" rtl="0" fontAlgn="base">
              <a:spcBef>
                <a:spcPct val="20000"/>
              </a:spcBef>
              <a:spcAft>
                <a:spcPct val="0"/>
              </a:spcAft>
              <a:buFont typeface="Courier New" pitchFamily="49" charset="0"/>
              <a:buChar char="o"/>
              <a:defRPr sz="1800" kern="1200">
                <a:solidFill>
                  <a:schemeClr val="tx1"/>
                </a:solidFill>
                <a:latin typeface="Calibri" pitchFamily="34" charset="0"/>
                <a:ea typeface="+mn-ea"/>
                <a:cs typeface="Calibri" pitchFamily="34" charset="0"/>
              </a:defRPr>
            </a:lvl4pPr>
            <a:lvl5pPr marL="2057400" indent="-228600" algn="l" rtl="0" fontAlgn="base">
              <a:spcBef>
                <a:spcPct val="20000"/>
              </a:spcBef>
              <a:spcAft>
                <a:spcPct val="0"/>
              </a:spcAft>
              <a:buFont typeface="Arial" charset="0"/>
              <a:buChar char="•"/>
              <a:defRPr sz="18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charset="0"/>
              <a:buNone/>
            </a:pPr>
            <a:r>
              <a:rPr lang="en-US" sz="2800" dirty="0"/>
              <a:t>What messages do you think are given from your top church leaders (e.g., Pope, prophet) about women earning college degrees?</a:t>
            </a:r>
          </a:p>
        </p:txBody>
      </p:sp>
      <p:graphicFrame>
        <p:nvGraphicFramePr>
          <p:cNvPr id="6" name="Object 4"/>
          <p:cNvGraphicFramePr>
            <a:graphicFrameLocks/>
          </p:cNvGraphicFramePr>
          <p:nvPr/>
        </p:nvGraphicFramePr>
        <p:xfrm>
          <a:off x="431800" y="2260600"/>
          <a:ext cx="7874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2245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84943"/>
            <a:ext cx="7886700" cy="1325563"/>
          </a:xfrm>
        </p:spPr>
        <p:txBody>
          <a:bodyPr/>
          <a:lstStyle/>
          <a:p>
            <a:r>
              <a:rPr lang="en-US" dirty="0"/>
              <a:t>Study</a:t>
            </a:r>
          </a:p>
        </p:txBody>
      </p:sp>
      <p:sp>
        <p:nvSpPr>
          <p:cNvPr id="4" name="Rectangle 3"/>
          <p:cNvSpPr>
            <a:spLocks noGrp="1"/>
          </p:cNvSpPr>
          <p:nvPr>
            <p:ph idx="1"/>
          </p:nvPr>
        </p:nvSpPr>
        <p:spPr>
          <a:xfrm>
            <a:off x="533400" y="1295400"/>
            <a:ext cx="8229600" cy="4572000"/>
          </a:xfrm>
        </p:spPr>
        <p:txBody>
          <a:bodyPr>
            <a:normAutofit/>
          </a:bodyPr>
          <a:lstStyle/>
          <a:p>
            <a:pPr>
              <a:defRPr/>
            </a:pPr>
            <a:r>
              <a:rPr lang="en-US" sz="2800" dirty="0"/>
              <a:t>Instrument</a:t>
            </a:r>
          </a:p>
          <a:p>
            <a:pPr lvl="1">
              <a:defRPr/>
            </a:pPr>
            <a:r>
              <a:rPr lang="en-US" dirty="0"/>
              <a:t>Survey (quantitative)</a:t>
            </a:r>
          </a:p>
          <a:p>
            <a:pPr lvl="1">
              <a:defRPr/>
            </a:pPr>
            <a:r>
              <a:rPr lang="en-US" dirty="0"/>
              <a:t>Interview-like (open-ended; qualitative)</a:t>
            </a:r>
          </a:p>
          <a:p>
            <a:pPr>
              <a:defRPr/>
            </a:pPr>
            <a:r>
              <a:rPr lang="en-US" sz="2800" dirty="0"/>
              <a:t>245 participants</a:t>
            </a:r>
          </a:p>
          <a:p>
            <a:pPr lvl="1">
              <a:defRPr/>
            </a:pPr>
            <a:r>
              <a:rPr lang="en-US" dirty="0"/>
              <a:t>Spent: 45 min. to 3 hours</a:t>
            </a:r>
          </a:p>
          <a:p>
            <a:pPr lvl="1">
              <a:defRPr/>
            </a:pPr>
            <a:r>
              <a:rPr lang="en-US" dirty="0"/>
              <a:t>Average time: 1.5 hours</a:t>
            </a:r>
          </a:p>
          <a:p>
            <a:pPr>
              <a:buFont typeface="Arial" charset="0"/>
              <a:buNone/>
              <a:defRPr/>
            </a:pPr>
            <a:endParaRPr lang="en-US" dirty="0"/>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743200"/>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302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730" y="40006"/>
            <a:ext cx="7886700" cy="1325563"/>
          </a:xfrm>
        </p:spPr>
        <p:txBody>
          <a:bodyPr/>
          <a:lstStyle/>
          <a:p>
            <a:r>
              <a:rPr lang="en-US" dirty="0"/>
              <a:t>Local Church Leaders</a:t>
            </a:r>
          </a:p>
        </p:txBody>
      </p:sp>
      <p:sp>
        <p:nvSpPr>
          <p:cNvPr id="4" name="Rectangle 3"/>
          <p:cNvSpPr txBox="1">
            <a:spLocks/>
          </p:cNvSpPr>
          <p:nvPr/>
        </p:nvSpPr>
        <p:spPr bwMode="auto">
          <a:xfrm>
            <a:off x="914400" y="990600"/>
            <a:ext cx="7696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Calibri" pitchFamily="34" charset="0"/>
                <a:ea typeface="+mn-ea"/>
                <a:cs typeface="Calibri" pitchFamily="34" charset="0"/>
              </a:defRPr>
            </a:lvl1pPr>
            <a:lvl2pPr marL="742950" indent="-285750" algn="l" rtl="0" fontAlgn="base">
              <a:spcBef>
                <a:spcPct val="20000"/>
              </a:spcBef>
              <a:spcAft>
                <a:spcPct val="0"/>
              </a:spcAft>
              <a:buFont typeface="Courier New" pitchFamily="49" charset="0"/>
              <a:buChar char="o"/>
              <a:defRPr sz="2400" kern="1200">
                <a:solidFill>
                  <a:schemeClr val="tx1"/>
                </a:solidFill>
                <a:latin typeface="Calibri" pitchFamily="34" charset="0"/>
                <a:ea typeface="+mn-ea"/>
                <a:cs typeface="Calibri" pitchFamily="34" charset="0"/>
              </a:defRPr>
            </a:lvl2pPr>
            <a:lvl3pPr marL="1143000" indent="-228600" algn="l" rtl="0" fontAlgn="base">
              <a:spcBef>
                <a:spcPct val="20000"/>
              </a:spcBef>
              <a:spcAft>
                <a:spcPct val="0"/>
              </a:spcAft>
              <a:buFont typeface="Arial" charset="0"/>
              <a:buChar char="•"/>
              <a:defRPr sz="1800" kern="1200">
                <a:solidFill>
                  <a:schemeClr val="tx1"/>
                </a:solidFill>
                <a:latin typeface="Calibri" pitchFamily="34" charset="0"/>
                <a:ea typeface="+mn-ea"/>
                <a:cs typeface="Calibri" pitchFamily="34" charset="0"/>
              </a:defRPr>
            </a:lvl3pPr>
            <a:lvl4pPr marL="1600200" indent="-228600" algn="l" rtl="0" fontAlgn="base">
              <a:spcBef>
                <a:spcPct val="20000"/>
              </a:spcBef>
              <a:spcAft>
                <a:spcPct val="0"/>
              </a:spcAft>
              <a:buFont typeface="Courier New" pitchFamily="49" charset="0"/>
              <a:buChar char="o"/>
              <a:defRPr sz="1800" kern="1200">
                <a:solidFill>
                  <a:schemeClr val="tx1"/>
                </a:solidFill>
                <a:latin typeface="Calibri" pitchFamily="34" charset="0"/>
                <a:ea typeface="+mn-ea"/>
                <a:cs typeface="Calibri" pitchFamily="34" charset="0"/>
              </a:defRPr>
            </a:lvl4pPr>
            <a:lvl5pPr marL="2057400" indent="-228600" algn="l" rtl="0" fontAlgn="base">
              <a:spcBef>
                <a:spcPct val="20000"/>
              </a:spcBef>
              <a:spcAft>
                <a:spcPct val="0"/>
              </a:spcAft>
              <a:buFont typeface="Arial" charset="0"/>
              <a:buChar char="•"/>
              <a:defRPr sz="18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charset="0"/>
              <a:buNone/>
            </a:pPr>
            <a:r>
              <a:rPr lang="en-US" sz="2800" dirty="0"/>
              <a:t>Do your local church leaders (e.g., youth leaders, bishop, rabbi, minister) talk to you about your education? If so, what do you think they are encouraging you to do with your educational and career choices? </a:t>
            </a:r>
          </a:p>
        </p:txBody>
      </p:sp>
      <p:graphicFrame>
        <p:nvGraphicFramePr>
          <p:cNvPr id="6" name="Object 4"/>
          <p:cNvGraphicFramePr>
            <a:graphicFrameLocks/>
          </p:cNvGraphicFramePr>
          <p:nvPr/>
        </p:nvGraphicFramePr>
        <p:xfrm>
          <a:off x="1270000" y="3175000"/>
          <a:ext cx="6654800" cy="330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7801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295400"/>
            <a:ext cx="8229600" cy="4724400"/>
          </a:xfrm>
        </p:spPr>
        <p:txBody>
          <a:bodyPr>
            <a:normAutofit/>
          </a:bodyPr>
          <a:lstStyle/>
          <a:p>
            <a:pPr>
              <a:spcBef>
                <a:spcPts val="1200"/>
              </a:spcBef>
            </a:pPr>
            <a:r>
              <a:rPr lang="en-US" dirty="0"/>
              <a:t>Some say if they were more active in the LDS faith,  they would probably have attended college.</a:t>
            </a:r>
          </a:p>
          <a:p>
            <a:pPr>
              <a:spcBef>
                <a:spcPts val="1200"/>
              </a:spcBef>
            </a:pPr>
            <a:r>
              <a:rPr lang="en-US" dirty="0"/>
              <a:t>Many talk of the importance of </a:t>
            </a:r>
            <a:r>
              <a:rPr lang="en-US" b="1" dirty="0"/>
              <a:t>attending</a:t>
            </a:r>
            <a:r>
              <a:rPr lang="en-US" dirty="0"/>
              <a:t> college, but not necessarily about </a:t>
            </a:r>
            <a:r>
              <a:rPr lang="en-US" b="1" dirty="0"/>
              <a:t>graduating</a:t>
            </a:r>
            <a:r>
              <a:rPr lang="en-US" dirty="0"/>
              <a:t>. </a:t>
            </a:r>
          </a:p>
          <a:p>
            <a:pPr>
              <a:spcBef>
                <a:spcPts val="1200"/>
              </a:spcBef>
            </a:pPr>
            <a:r>
              <a:rPr lang="en-US" dirty="0"/>
              <a:t>Many see </a:t>
            </a:r>
            <a:r>
              <a:rPr lang="en-US" b="1" dirty="0"/>
              <a:t>no urgency; </a:t>
            </a:r>
            <a:r>
              <a:rPr lang="en-US" dirty="0"/>
              <a:t>they believe they will finish “someday.” </a:t>
            </a:r>
          </a:p>
          <a:p>
            <a:pPr>
              <a:spcBef>
                <a:spcPts val="1200"/>
              </a:spcBef>
            </a:pPr>
            <a:r>
              <a:rPr lang="en-US" dirty="0"/>
              <a:t>Marriage (or sometimes when a child is born) is the end of college for many women. Many believe that women need to </a:t>
            </a:r>
            <a:r>
              <a:rPr lang="en-US" b="1" dirty="0"/>
              <a:t>“give up” or “sacrifice</a:t>
            </a:r>
            <a:r>
              <a:rPr lang="en-US" dirty="0"/>
              <a:t>” their college for the family. It is their </a:t>
            </a:r>
            <a:r>
              <a:rPr lang="en-US" b="1" dirty="0"/>
              <a:t>“duty” </a:t>
            </a:r>
            <a:r>
              <a:rPr lang="en-US" dirty="0"/>
              <a:t>to drop out of school. </a:t>
            </a:r>
          </a:p>
          <a:p>
            <a:endParaRPr lang="en-US" dirty="0"/>
          </a:p>
        </p:txBody>
      </p:sp>
      <p:sp>
        <p:nvSpPr>
          <p:cNvPr id="3" name="Title 2"/>
          <p:cNvSpPr>
            <a:spLocks noGrp="1"/>
          </p:cNvSpPr>
          <p:nvPr>
            <p:ph type="title"/>
          </p:nvPr>
        </p:nvSpPr>
        <p:spPr/>
        <p:txBody>
          <a:bodyPr/>
          <a:lstStyle/>
          <a:p>
            <a:r>
              <a:rPr lang="en-US" dirty="0"/>
              <a:t>Findings (1)</a:t>
            </a:r>
          </a:p>
        </p:txBody>
      </p:sp>
    </p:spTree>
    <p:extLst>
      <p:ext uri="{BB962C8B-B14F-4D97-AF65-F5344CB8AC3E}">
        <p14:creationId xmlns:p14="http://schemas.microsoft.com/office/powerpoint/2010/main" val="2286256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219200"/>
            <a:ext cx="8229600" cy="4724400"/>
          </a:xfrm>
        </p:spPr>
        <p:txBody>
          <a:bodyPr>
            <a:normAutofit/>
          </a:bodyPr>
          <a:lstStyle/>
          <a:p>
            <a:pPr>
              <a:spcBef>
                <a:spcPts val="1200"/>
              </a:spcBef>
            </a:pPr>
            <a:r>
              <a:rPr lang="en-US" dirty="0"/>
              <a:t>Many cannot see a situation where they can be married, have children, and continue college. It is all or nothing. </a:t>
            </a:r>
            <a:r>
              <a:rPr lang="en-US" b="1" dirty="0"/>
              <a:t>They cannot see a life of integration. </a:t>
            </a:r>
            <a:r>
              <a:rPr lang="en-US" dirty="0"/>
              <a:t>They do not see options. </a:t>
            </a:r>
          </a:p>
          <a:p>
            <a:pPr>
              <a:spcBef>
                <a:spcPts val="1200"/>
              </a:spcBef>
            </a:pPr>
            <a:r>
              <a:rPr lang="en-US" dirty="0"/>
              <a:t>Education is the top priority for many until marriage, and then priorities change quickly. Education doesn’t just slide to second priority—for some </a:t>
            </a:r>
            <a:r>
              <a:rPr lang="en-US" b="1" dirty="0"/>
              <a:t>it falls totally off the priority list</a:t>
            </a:r>
            <a:r>
              <a:rPr lang="en-US" dirty="0"/>
              <a:t>. </a:t>
            </a:r>
          </a:p>
          <a:p>
            <a:pPr>
              <a:spcBef>
                <a:spcPts val="1200"/>
              </a:spcBef>
            </a:pPr>
            <a:r>
              <a:rPr lang="en-US" dirty="0"/>
              <a:t>Education gets lumped together with “work”; a “faithful LDS woman” stays home with her children (that means no outside work or education).</a:t>
            </a:r>
          </a:p>
        </p:txBody>
      </p:sp>
      <p:sp>
        <p:nvSpPr>
          <p:cNvPr id="3" name="Title 2"/>
          <p:cNvSpPr>
            <a:spLocks noGrp="1"/>
          </p:cNvSpPr>
          <p:nvPr>
            <p:ph type="title"/>
          </p:nvPr>
        </p:nvSpPr>
        <p:spPr/>
        <p:txBody>
          <a:bodyPr/>
          <a:lstStyle/>
          <a:p>
            <a:r>
              <a:rPr lang="en-US" dirty="0"/>
              <a:t>Findings (2)</a:t>
            </a:r>
          </a:p>
        </p:txBody>
      </p:sp>
    </p:spTree>
    <p:extLst>
      <p:ext uri="{BB962C8B-B14F-4D97-AF65-F5344CB8AC3E}">
        <p14:creationId xmlns:p14="http://schemas.microsoft.com/office/powerpoint/2010/main" val="3799231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Perception of Teaching</a:t>
            </a:r>
          </a:p>
        </p:txBody>
      </p:sp>
      <p:sp>
        <p:nvSpPr>
          <p:cNvPr id="4" name="Rounded Rectangular Callout 3"/>
          <p:cNvSpPr/>
          <p:nvPr/>
        </p:nvSpPr>
        <p:spPr>
          <a:xfrm>
            <a:off x="752475" y="1524000"/>
            <a:ext cx="7458075" cy="4038600"/>
          </a:xfrm>
          <a:prstGeom prst="wedgeRoundRectCallout">
            <a:avLst>
              <a:gd name="adj1" fmla="val -21778"/>
              <a:gd name="adj2" fmla="val 64829"/>
              <a:gd name="adj3" fmla="val 1666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chemeClr val="bg1"/>
                </a:solidFill>
              </a:rPr>
              <a:t>My religion teaches education is not merely a good idea, it’s a commandment. We are to learn of things of both in the heaven and in the earth. They say it’s important to strive, learn and study in our lives and seek knowledge from the best books. </a:t>
            </a:r>
            <a:r>
              <a:rPr lang="en-US" sz="2800" b="1" i="1" dirty="0">
                <a:solidFill>
                  <a:schemeClr val="bg1"/>
                </a:solidFill>
              </a:rPr>
              <a:t>They encourage getting education but do not expect us to get a degree. </a:t>
            </a:r>
          </a:p>
        </p:txBody>
      </p:sp>
    </p:spTree>
    <p:extLst>
      <p:ext uri="{BB962C8B-B14F-4D97-AF65-F5344CB8AC3E}">
        <p14:creationId xmlns:p14="http://schemas.microsoft.com/office/powerpoint/2010/main" val="2800640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40006"/>
            <a:ext cx="7886700" cy="1325563"/>
          </a:xfrm>
        </p:spPr>
        <p:txBody>
          <a:bodyPr/>
          <a:lstStyle/>
          <a:p>
            <a:r>
              <a:rPr lang="en-US" dirty="0"/>
              <a:t>Church Encouragement</a:t>
            </a:r>
          </a:p>
        </p:txBody>
      </p:sp>
      <p:sp>
        <p:nvSpPr>
          <p:cNvPr id="4" name="Rounded Rectangular Callout 3"/>
          <p:cNvSpPr/>
          <p:nvPr/>
        </p:nvSpPr>
        <p:spPr>
          <a:xfrm>
            <a:off x="914400" y="1154112"/>
            <a:ext cx="7458075" cy="4484687"/>
          </a:xfrm>
          <a:prstGeom prst="wedgeRoundRectCallout">
            <a:avLst>
              <a:gd name="adj1" fmla="val -22956"/>
              <a:gd name="adj2" fmla="val 60524"/>
              <a:gd name="adj3" fmla="val 16667"/>
            </a:avLst>
          </a:prstGeom>
          <a:solidFill>
            <a:schemeClr val="accent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rPr>
              <a:t>I feel like my religion (LDS) strongly encourages continuing education after high school. Our church teaches that knowledge is the only thing you take with you when you die (not cars, homes, etc.). I believe this, and that is partly why I went to college. </a:t>
            </a:r>
            <a:r>
              <a:rPr lang="en-US" sz="2400" i="1" dirty="0">
                <a:solidFill>
                  <a:schemeClr val="bg1"/>
                </a:solidFill>
              </a:rPr>
              <a:t>Women are also encouraged by our church leaders to earn a college degree</a:t>
            </a:r>
            <a:r>
              <a:rPr lang="en-US" sz="2400" dirty="0">
                <a:solidFill>
                  <a:schemeClr val="bg1"/>
                </a:solidFill>
              </a:rPr>
              <a:t>. Family is extremely important in our church, but the top leaders strongly encourage women to gain an education so they can teach their children and help support their families. </a:t>
            </a:r>
          </a:p>
        </p:txBody>
      </p:sp>
    </p:spTree>
    <p:extLst>
      <p:ext uri="{BB962C8B-B14F-4D97-AF65-F5344CB8AC3E}">
        <p14:creationId xmlns:p14="http://schemas.microsoft.com/office/powerpoint/2010/main" val="647674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3050" y="0"/>
            <a:ext cx="7886700" cy="1325563"/>
          </a:xfrm>
        </p:spPr>
        <p:txBody>
          <a:bodyPr/>
          <a:lstStyle/>
          <a:p>
            <a:r>
              <a:rPr lang="en-US" dirty="0"/>
              <a:t>Youth Leaders</a:t>
            </a:r>
          </a:p>
        </p:txBody>
      </p:sp>
      <p:sp>
        <p:nvSpPr>
          <p:cNvPr id="4" name="Rounded Rectangular Callout 3"/>
          <p:cNvSpPr/>
          <p:nvPr/>
        </p:nvSpPr>
        <p:spPr>
          <a:xfrm>
            <a:off x="685800" y="1066800"/>
            <a:ext cx="8077200" cy="4876800"/>
          </a:xfrm>
          <a:prstGeom prst="wedgeRoundRectCallout">
            <a:avLst>
              <a:gd name="adj1" fmla="val -20481"/>
              <a:gd name="adj2" fmla="val 59508"/>
              <a:gd name="adj3" fmla="val 1666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dirty="0">
                <a:solidFill>
                  <a:schemeClr val="bg1"/>
                </a:solidFill>
              </a:rPr>
              <a:t>My local church leaders, especially my youth leaders, talked quite a bit to me about my education. I remember after my first week of college I had a breakdown and wanted to quit. I went and visited one of my youth leaders and she shared a similar experience that her daughter had, and promised me that if I hung in there, it would get better. She gave me advice on things I could do to help make my college experience more enjoyable. </a:t>
            </a:r>
            <a:r>
              <a:rPr lang="en-US" sz="2600" b="1" i="1" dirty="0">
                <a:solidFill>
                  <a:schemeClr val="bg1"/>
                </a:solidFill>
              </a:rPr>
              <a:t>I listened to her advice and she was right. I was fine after that. </a:t>
            </a:r>
          </a:p>
        </p:txBody>
      </p:sp>
    </p:spTree>
    <p:extLst>
      <p:ext uri="{BB962C8B-B14F-4D97-AF65-F5344CB8AC3E}">
        <p14:creationId xmlns:p14="http://schemas.microsoft.com/office/powerpoint/2010/main" val="4154138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4010" y="172086"/>
            <a:ext cx="7886700" cy="1325563"/>
          </a:xfrm>
        </p:spPr>
        <p:txBody>
          <a:bodyPr/>
          <a:lstStyle/>
          <a:p>
            <a:r>
              <a:rPr lang="en-US" dirty="0"/>
              <a:t>Religious Activity</a:t>
            </a:r>
          </a:p>
        </p:txBody>
      </p:sp>
      <p:sp>
        <p:nvSpPr>
          <p:cNvPr id="4" name="Rectangle 3"/>
          <p:cNvSpPr txBox="1">
            <a:spLocks/>
          </p:cNvSpPr>
          <p:nvPr/>
        </p:nvSpPr>
        <p:spPr>
          <a:xfrm>
            <a:off x="685800" y="1143000"/>
            <a:ext cx="8229600" cy="4572000"/>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alibri" pitchFamily="34" charset="0"/>
                <a:ea typeface="+mn-ea"/>
                <a:cs typeface="Calibri" pitchFamily="34" charset="0"/>
              </a:defRPr>
            </a:lvl1pPr>
            <a:lvl2pPr marL="742950" indent="-285750" algn="l" defTabSz="914400" rtl="0" eaLnBrk="1" latinLnBrk="0" hangingPunct="1">
              <a:spcBef>
                <a:spcPct val="20000"/>
              </a:spcBef>
              <a:buFont typeface="Courier New" pitchFamily="49" charset="0"/>
              <a:buChar char="o"/>
              <a:defRPr sz="2400" kern="1200">
                <a:solidFill>
                  <a:schemeClr val="tx1"/>
                </a:solidFill>
                <a:latin typeface="Calibri" pitchFamily="34" charset="0"/>
                <a:ea typeface="+mn-ea"/>
                <a:cs typeface="Calibri"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Courier New" pitchFamily="49" charset="0"/>
              <a:buChar char="o"/>
              <a:defRPr sz="1800" kern="120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charset="0"/>
              <a:buNone/>
            </a:pPr>
            <a:r>
              <a:rPr lang="en-US" sz="2800" dirty="0"/>
              <a:t>Religious activity is a strong predictor of the following (in various models):</a:t>
            </a:r>
          </a:p>
          <a:p>
            <a:pPr lvl="1"/>
            <a:r>
              <a:rPr lang="en-US" dirty="0"/>
              <a:t>Attendance and graduation</a:t>
            </a:r>
          </a:p>
          <a:p>
            <a:pPr lvl="1"/>
            <a:r>
              <a:rPr lang="en-US" dirty="0"/>
              <a:t>Proactive college scale</a:t>
            </a:r>
          </a:p>
          <a:p>
            <a:pPr lvl="1"/>
            <a:r>
              <a:rPr lang="en-US" dirty="0"/>
              <a:t>Total leadership</a:t>
            </a:r>
          </a:p>
          <a:p>
            <a:pPr lvl="1"/>
            <a:r>
              <a:rPr lang="en-US" dirty="0"/>
              <a:t>High school GPA</a:t>
            </a:r>
          </a:p>
          <a:p>
            <a:pPr lvl="1"/>
            <a:r>
              <a:rPr lang="en-US" dirty="0"/>
              <a:t>Age of decision</a:t>
            </a:r>
          </a:p>
          <a:p>
            <a:pPr lvl="1"/>
            <a:r>
              <a:rPr lang="en-US" dirty="0"/>
              <a:t>Father encouraged and/or supported</a:t>
            </a:r>
          </a:p>
          <a:p>
            <a:pPr lvl="1"/>
            <a:r>
              <a:rPr lang="en-US" dirty="0"/>
              <a:t>Mother encouraged and/or supported</a:t>
            </a:r>
          </a:p>
        </p:txBody>
      </p:sp>
    </p:spTree>
    <p:extLst>
      <p:ext uri="{BB962C8B-B14F-4D97-AF65-F5344CB8AC3E}">
        <p14:creationId xmlns:p14="http://schemas.microsoft.com/office/powerpoint/2010/main" val="374044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800" dirty="0"/>
              <a:t>Local church leaders play a particularly important role in encouraging young women to attend and graduate from college (all religious variables were linked). </a:t>
            </a:r>
          </a:p>
          <a:p>
            <a:r>
              <a:rPr lang="en-US" sz="2800" dirty="0"/>
              <a:t>Efforts should be made to discuss how young women can integrate marriage, family, and college.</a:t>
            </a:r>
          </a:p>
          <a:p>
            <a:r>
              <a:rPr lang="en-US" sz="2800" dirty="0"/>
              <a:t>Realistic data (e.g., divorce rates, economic challenges) should be presented in church settings so that young women understand the importance of completing degrees and the importance of family.</a:t>
            </a:r>
          </a:p>
        </p:txBody>
      </p:sp>
      <p:sp>
        <p:nvSpPr>
          <p:cNvPr id="3" name="Title 2"/>
          <p:cNvSpPr>
            <a:spLocks noGrp="1"/>
          </p:cNvSpPr>
          <p:nvPr>
            <p:ph type="title"/>
          </p:nvPr>
        </p:nvSpPr>
        <p:spPr/>
        <p:txBody>
          <a:bodyPr/>
          <a:lstStyle/>
          <a:p>
            <a:r>
              <a:rPr lang="en-US" dirty="0"/>
              <a:t>Takeaways</a:t>
            </a:r>
          </a:p>
        </p:txBody>
      </p:sp>
    </p:spTree>
    <p:extLst>
      <p:ext uri="{BB962C8B-B14F-4D97-AF65-F5344CB8AC3E}">
        <p14:creationId xmlns:p14="http://schemas.microsoft.com/office/powerpoint/2010/main" val="890796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dirty="0"/>
              <a:t>The higher the level of a father/mother’s education, the more likely their daughter will…</a:t>
            </a:r>
          </a:p>
          <a:p>
            <a:pPr lvl="1"/>
            <a:r>
              <a:rPr lang="en-US" sz="2600" dirty="0"/>
              <a:t>Prepare for college.</a:t>
            </a:r>
          </a:p>
          <a:p>
            <a:pPr lvl="1"/>
            <a:r>
              <a:rPr lang="en-US" sz="2600" dirty="0"/>
              <a:t>Attend and graduate from college.</a:t>
            </a:r>
          </a:p>
          <a:p>
            <a:pPr lvl="1"/>
            <a:r>
              <a:rPr lang="en-US" sz="2600" dirty="0"/>
              <a:t>Receive more encouragement and support to attend.</a:t>
            </a:r>
          </a:p>
          <a:p>
            <a:pPr lvl="1"/>
            <a:r>
              <a:rPr lang="en-US" sz="2600" dirty="0"/>
              <a:t>Develop a love for learning</a:t>
            </a:r>
          </a:p>
          <a:p>
            <a:pPr lvl="1"/>
            <a:r>
              <a:rPr lang="en-US" sz="2600" dirty="0"/>
              <a:t>Have parents who read to her, help her with homework, develop activities, and attend learning and cultural events.</a:t>
            </a:r>
          </a:p>
          <a:p>
            <a:pPr lvl="1"/>
            <a:r>
              <a:rPr lang="en-US" sz="2600" dirty="0"/>
              <a:t>Have parents who set a positive example of gaining knowledge and learning.</a:t>
            </a:r>
          </a:p>
          <a:p>
            <a:pPr marL="0" indent="0">
              <a:buNone/>
            </a:pPr>
            <a:endParaRPr lang="en-US" dirty="0"/>
          </a:p>
        </p:txBody>
      </p:sp>
      <p:sp>
        <p:nvSpPr>
          <p:cNvPr id="3" name="Title 2"/>
          <p:cNvSpPr>
            <a:spLocks noGrp="1"/>
          </p:cNvSpPr>
          <p:nvPr>
            <p:ph type="title"/>
          </p:nvPr>
        </p:nvSpPr>
        <p:spPr/>
        <p:txBody>
          <a:bodyPr/>
          <a:lstStyle/>
          <a:p>
            <a:pPr algn="l"/>
            <a:r>
              <a:rPr lang="en-US" b="1" dirty="0"/>
              <a:t>5. Family Background</a:t>
            </a:r>
          </a:p>
        </p:txBody>
      </p:sp>
    </p:spTree>
    <p:extLst>
      <p:ext uri="{BB962C8B-B14F-4D97-AF65-F5344CB8AC3E}">
        <p14:creationId xmlns:p14="http://schemas.microsoft.com/office/powerpoint/2010/main" val="103169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730" y="100966"/>
            <a:ext cx="7886700" cy="1325563"/>
          </a:xfrm>
        </p:spPr>
        <p:txBody>
          <a:bodyPr/>
          <a:lstStyle/>
          <a:p>
            <a:r>
              <a:rPr lang="en-US" dirty="0"/>
              <a:t>Father</a:t>
            </a:r>
          </a:p>
        </p:txBody>
      </p:sp>
      <p:sp>
        <p:nvSpPr>
          <p:cNvPr id="4" name="Rounded Rectangular Callout 3"/>
          <p:cNvSpPr/>
          <p:nvPr/>
        </p:nvSpPr>
        <p:spPr>
          <a:xfrm>
            <a:off x="914400" y="1143000"/>
            <a:ext cx="7458075" cy="4724400"/>
          </a:xfrm>
          <a:prstGeom prst="wedgeRoundRectCallout">
            <a:avLst>
              <a:gd name="adj1" fmla="val -21424"/>
              <a:gd name="adj2" fmla="val 60695"/>
              <a:gd name="adj3" fmla="val 16667"/>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dirty="0">
                <a:solidFill>
                  <a:schemeClr val="bg1"/>
                </a:solidFill>
              </a:rPr>
              <a:t>My father has helped me develop a deep love for learning.  I remember when I was in 2nd grade I had an obsession with reading; my dad would suggest books to me, and sometimes even read the books at the same time as me so that we could discuss the plots.  I remember always trying to read as quickly as he would when we were reading books at the same time so that he wouldn't have to wait for me to turn the page, of course, he didn't really mind waiting for me.</a:t>
            </a:r>
          </a:p>
        </p:txBody>
      </p:sp>
    </p:spTree>
    <p:extLst>
      <p:ext uri="{BB962C8B-B14F-4D97-AF65-F5344CB8AC3E}">
        <p14:creationId xmlns:p14="http://schemas.microsoft.com/office/powerpoint/2010/main" val="225776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5334000" cy="4724400"/>
          </a:xfrm>
        </p:spPr>
        <p:txBody>
          <a:bodyPr rtlCol="0">
            <a:normAutofit lnSpcReduction="10000"/>
          </a:bodyPr>
          <a:lstStyle/>
          <a:p>
            <a:pPr fontAlgn="auto">
              <a:spcAft>
                <a:spcPts val="0"/>
              </a:spcAft>
              <a:buFont typeface="Arial" pitchFamily="34" charset="0"/>
              <a:buChar char="•"/>
              <a:defRPr/>
            </a:pPr>
            <a:r>
              <a:rPr lang="en-US" sz="2800" dirty="0"/>
              <a:t>Lack of participants in minority populations</a:t>
            </a:r>
          </a:p>
          <a:p>
            <a:pPr fontAlgn="auto">
              <a:spcAft>
                <a:spcPts val="0"/>
              </a:spcAft>
              <a:buFont typeface="Arial" pitchFamily="34" charset="0"/>
              <a:buChar char="•"/>
              <a:defRPr/>
            </a:pPr>
            <a:r>
              <a:rPr lang="en-US" sz="2800" dirty="0"/>
              <a:t>Primarily LDS participants (80.5%)</a:t>
            </a:r>
          </a:p>
          <a:p>
            <a:pPr fontAlgn="auto">
              <a:spcAft>
                <a:spcPts val="0"/>
              </a:spcAft>
              <a:buFont typeface="Arial" pitchFamily="34" charset="0"/>
              <a:buChar char="•"/>
              <a:defRPr/>
            </a:pPr>
            <a:r>
              <a:rPr lang="en-US" sz="2800" dirty="0"/>
              <a:t>Recruiting strategies (not random sample)</a:t>
            </a:r>
          </a:p>
          <a:p>
            <a:pPr fontAlgn="auto">
              <a:spcAft>
                <a:spcPts val="0"/>
              </a:spcAft>
              <a:buFont typeface="Arial" pitchFamily="34" charset="0"/>
              <a:buChar char="•"/>
              <a:defRPr/>
            </a:pPr>
            <a:r>
              <a:rPr lang="en-US" sz="2800" dirty="0"/>
              <a:t>Perceptions (past, present, future)</a:t>
            </a:r>
          </a:p>
          <a:p>
            <a:pPr fontAlgn="auto">
              <a:spcAft>
                <a:spcPts val="0"/>
              </a:spcAft>
              <a:buFont typeface="Arial" pitchFamily="34" charset="0"/>
              <a:buChar char="•"/>
              <a:defRPr/>
            </a:pPr>
            <a:r>
              <a:rPr lang="en-US" sz="2800" dirty="0"/>
              <a:t>Quantified qualitative data (coding)</a:t>
            </a:r>
          </a:p>
          <a:p>
            <a:pPr fontAlgn="auto">
              <a:spcAft>
                <a:spcPts val="0"/>
              </a:spcAft>
              <a:buFont typeface="Arial" pitchFamily="34" charset="0"/>
              <a:buChar char="•"/>
              <a:defRPr/>
            </a:pPr>
            <a:r>
              <a:rPr lang="en-US" sz="2800" dirty="0"/>
              <a:t>True causality cannot be determined</a:t>
            </a:r>
          </a:p>
          <a:p>
            <a:pPr marL="0" indent="0" fontAlgn="auto">
              <a:spcAft>
                <a:spcPts val="0"/>
              </a:spcAft>
              <a:buFont typeface="Arial" pitchFamily="34" charset="0"/>
              <a:buNone/>
              <a:defRPr/>
            </a:pPr>
            <a:endParaRPr lang="en-US" dirty="0"/>
          </a:p>
        </p:txBody>
      </p:sp>
      <p:sp>
        <p:nvSpPr>
          <p:cNvPr id="3" name="Title 2"/>
          <p:cNvSpPr>
            <a:spLocks noGrp="1"/>
          </p:cNvSpPr>
          <p:nvPr>
            <p:ph type="title"/>
          </p:nvPr>
        </p:nvSpPr>
        <p:spPr>
          <a:xfrm>
            <a:off x="498475" y="292418"/>
            <a:ext cx="8532813" cy="836612"/>
          </a:xfrm>
        </p:spPr>
        <p:txBody>
          <a:bodyPr/>
          <a:lstStyle/>
          <a:p>
            <a:pPr fontAlgn="auto">
              <a:spcAft>
                <a:spcPts val="0"/>
              </a:spcAft>
              <a:defRPr/>
            </a:pPr>
            <a:r>
              <a:rPr lang="en-US" dirty="0"/>
              <a:t>Study Limitations</a:t>
            </a:r>
          </a:p>
        </p:txBody>
      </p:sp>
      <p:sp>
        <p:nvSpPr>
          <p:cNvPr id="4" name="AutoShape 2" descr="Image result for limitations"/>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limitations"/>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43840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9678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450" y="0"/>
            <a:ext cx="7886700" cy="1325563"/>
          </a:xfrm>
        </p:spPr>
        <p:txBody>
          <a:bodyPr/>
          <a:lstStyle/>
          <a:p>
            <a:r>
              <a:rPr lang="en-US" dirty="0"/>
              <a:t>Influence of Fathers</a:t>
            </a:r>
          </a:p>
        </p:txBody>
      </p:sp>
      <p:sp>
        <p:nvSpPr>
          <p:cNvPr id="4" name="Rounded Rectangular Callout 3"/>
          <p:cNvSpPr/>
          <p:nvPr/>
        </p:nvSpPr>
        <p:spPr>
          <a:xfrm rot="20787816">
            <a:off x="357188" y="1584325"/>
            <a:ext cx="2797175" cy="2798763"/>
          </a:xfrm>
          <a:prstGeom prst="wedgeRoundRectCallout">
            <a:avLst>
              <a:gd name="adj1" fmla="val -20407"/>
              <a:gd name="adj2" fmla="val 63811"/>
              <a:gd name="adj3" fmla="val 16667"/>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2000" dirty="0">
                <a:solidFill>
                  <a:schemeClr val="bg1"/>
                </a:solidFill>
              </a:rPr>
              <a:t>At dinner, my dad would ask each of the kids what we learned that day in school. We not only had to tell what we learned, but express understanding of the subject. </a:t>
            </a:r>
          </a:p>
        </p:txBody>
      </p:sp>
      <p:sp>
        <p:nvSpPr>
          <p:cNvPr id="5" name="Rounded Rectangular Callout 4"/>
          <p:cNvSpPr/>
          <p:nvPr/>
        </p:nvSpPr>
        <p:spPr>
          <a:xfrm rot="450987">
            <a:off x="3886200" y="1149350"/>
            <a:ext cx="4884738" cy="4824413"/>
          </a:xfrm>
          <a:prstGeom prst="wedgeRoundRectCallou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i="1" dirty="0">
                <a:solidFill>
                  <a:schemeClr val="tx1"/>
                </a:solidFill>
              </a:rPr>
              <a:t>I think my father tried to ruin learning for me.</a:t>
            </a:r>
            <a:r>
              <a:rPr lang="en-US" sz="2000" b="1" i="1" dirty="0">
                <a:solidFill>
                  <a:schemeClr val="bg1"/>
                </a:solidFill>
              </a:rPr>
              <a:t> </a:t>
            </a:r>
            <a:r>
              <a:rPr lang="en-US" sz="2000" dirty="0">
                <a:solidFill>
                  <a:schemeClr val="bg1"/>
                </a:solidFill>
              </a:rPr>
              <a:t>He made fun of me when I got put in a special reading class because I didn’t know how to read, and when I learned to love to read, he would take my books away. When I was in 5th grade, he grounded me for 4 months from doing everything but multiplication tables; he wanted me to be able to do them all in 30 seconds, 1-12. Which, I did, but now I can hardly remember any of them. </a:t>
            </a:r>
            <a:r>
              <a:rPr lang="en-US" sz="2000" b="1" i="1" dirty="0">
                <a:solidFill>
                  <a:schemeClr val="tx1"/>
                </a:solidFill>
              </a:rPr>
              <a:t>I don’t talk to my father anymore</a:t>
            </a:r>
            <a:r>
              <a:rPr lang="en-US" sz="2000" b="1" i="1" dirty="0">
                <a:solidFill>
                  <a:schemeClr val="bg1"/>
                </a:solidFill>
              </a:rPr>
              <a:t>,</a:t>
            </a:r>
            <a:r>
              <a:rPr lang="en-US" sz="2000" dirty="0">
                <a:solidFill>
                  <a:schemeClr val="bg1"/>
                </a:solidFill>
              </a:rPr>
              <a:t> he was a jerk, and I don’t want anything to do with him.</a:t>
            </a:r>
          </a:p>
        </p:txBody>
      </p:sp>
    </p:spTree>
    <p:extLst>
      <p:ext uri="{BB962C8B-B14F-4D97-AF65-F5344CB8AC3E}">
        <p14:creationId xmlns:p14="http://schemas.microsoft.com/office/powerpoint/2010/main" val="1797750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903" y="163972"/>
            <a:ext cx="8532813" cy="836612"/>
          </a:xfrm>
        </p:spPr>
        <p:txBody>
          <a:bodyPr/>
          <a:lstStyle/>
          <a:p>
            <a:pPr fontAlgn="auto">
              <a:spcAft>
                <a:spcPts val="0"/>
              </a:spcAft>
              <a:defRPr/>
            </a:pPr>
            <a:r>
              <a:rPr lang="en-US" dirty="0"/>
              <a:t>Mother’s Influence</a:t>
            </a:r>
          </a:p>
        </p:txBody>
      </p:sp>
      <p:sp>
        <p:nvSpPr>
          <p:cNvPr id="4" name="Rounded Rectangular Callout 3"/>
          <p:cNvSpPr/>
          <p:nvPr/>
        </p:nvSpPr>
        <p:spPr>
          <a:xfrm rot="21274383">
            <a:off x="152400" y="1143000"/>
            <a:ext cx="3657600" cy="2667000"/>
          </a:xfrm>
          <a:prstGeom prst="wedgeRoundRectCallout">
            <a:avLst>
              <a:gd name="adj1" fmla="val -18330"/>
              <a:gd name="adj2" fmla="val 66207"/>
              <a:gd name="adj3" fmla="val 16667"/>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200" dirty="0">
                <a:solidFill>
                  <a:schemeClr val="bg1"/>
                </a:solidFill>
              </a:rPr>
              <a:t>When my mom went back to school and </a:t>
            </a:r>
            <a:r>
              <a:rPr lang="en-US" sz="2200" i="1" dirty="0">
                <a:solidFill>
                  <a:schemeClr val="bg1"/>
                </a:solidFill>
              </a:rPr>
              <a:t>earned her Bachelor's Degree it just influenced and empowered me even more</a:t>
            </a:r>
            <a:r>
              <a:rPr lang="en-US" sz="2200" dirty="0">
                <a:solidFill>
                  <a:schemeClr val="bg1"/>
                </a:solidFill>
              </a:rPr>
              <a:t>, and now I know that I can go back and accomplish that too.</a:t>
            </a:r>
          </a:p>
        </p:txBody>
      </p:sp>
      <p:sp>
        <p:nvSpPr>
          <p:cNvPr id="5" name="Rounded Rectangular Callout 4"/>
          <p:cNvSpPr/>
          <p:nvPr/>
        </p:nvSpPr>
        <p:spPr>
          <a:xfrm rot="429992">
            <a:off x="5105400" y="1223963"/>
            <a:ext cx="3733800" cy="2438400"/>
          </a:xfrm>
          <a:prstGeom prst="wedgeRoundRectCallout">
            <a:avLst>
              <a:gd name="adj1" fmla="val -17542"/>
              <a:gd name="adj2" fmla="val 58800"/>
              <a:gd name="adj3" fmla="val 16667"/>
            </a:avLst>
          </a:prstGeom>
          <a:solidFill>
            <a:schemeClr val="accent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200" dirty="0">
                <a:solidFill>
                  <a:schemeClr val="tx1"/>
                </a:solidFill>
              </a:rPr>
              <a:t>She has </a:t>
            </a:r>
            <a:r>
              <a:rPr lang="en-US" sz="2200" i="1" dirty="0">
                <a:solidFill>
                  <a:schemeClr val="tx1"/>
                </a:solidFill>
              </a:rPr>
              <a:t>been a seamstress </a:t>
            </a:r>
            <a:r>
              <a:rPr lang="en-US" sz="2200" dirty="0">
                <a:solidFill>
                  <a:schemeClr val="tx1"/>
                </a:solidFill>
              </a:rPr>
              <a:t>her whole life.  She often encouraged me to go to college, and </a:t>
            </a:r>
            <a:r>
              <a:rPr lang="en-US" sz="2200" i="1" dirty="0">
                <a:solidFill>
                  <a:schemeClr val="tx1"/>
                </a:solidFill>
              </a:rPr>
              <a:t>was a living example of what happens when you do not get a good education.</a:t>
            </a:r>
          </a:p>
        </p:txBody>
      </p:sp>
      <p:sp>
        <p:nvSpPr>
          <p:cNvPr id="6" name="Rounded Rectangular Callout 5"/>
          <p:cNvSpPr/>
          <p:nvPr/>
        </p:nvSpPr>
        <p:spPr>
          <a:xfrm>
            <a:off x="2057400" y="3962400"/>
            <a:ext cx="5867400" cy="2438400"/>
          </a:xfrm>
          <a:prstGeom prst="wedgeRoundRectCallout">
            <a:avLst>
              <a:gd name="adj1" fmla="val -21802"/>
              <a:gd name="adj2" fmla="val 67130"/>
              <a:gd name="adj3" fmla="val 1666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200" dirty="0">
                <a:solidFill>
                  <a:schemeClr val="bg1"/>
                </a:solidFill>
              </a:rPr>
              <a:t>My mom knows college is important, and every day </a:t>
            </a:r>
            <a:r>
              <a:rPr lang="en-US" sz="2200" i="1" dirty="0">
                <a:solidFill>
                  <a:schemeClr val="bg1"/>
                </a:solidFill>
              </a:rPr>
              <a:t>she regrets not finishing so that she could accomplish her dream</a:t>
            </a:r>
            <a:r>
              <a:rPr lang="en-US" sz="2200" dirty="0">
                <a:solidFill>
                  <a:schemeClr val="bg1"/>
                </a:solidFill>
              </a:rPr>
              <a:t>.  She regrets that decision and knows that she would have chosen differently if her parents had shown more encouragement while she was growing up.</a:t>
            </a:r>
          </a:p>
        </p:txBody>
      </p:sp>
    </p:spTree>
    <p:extLst>
      <p:ext uri="{BB962C8B-B14F-4D97-AF65-F5344CB8AC3E}">
        <p14:creationId xmlns:p14="http://schemas.microsoft.com/office/powerpoint/2010/main" val="1597828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Percent Parents Agreed to Pay</a:t>
            </a:r>
          </a:p>
        </p:txBody>
      </p:sp>
      <p:graphicFrame>
        <p:nvGraphicFramePr>
          <p:cNvPr id="4" name="Content Placeholder 5"/>
          <p:cNvGraphicFramePr>
            <a:graphicFrameLocks noGrp="1"/>
          </p:cNvGraphicFramePr>
          <p:nvPr>
            <p:ph idx="1"/>
          </p:nvPr>
        </p:nvGraphicFramePr>
        <p:xfrm>
          <a:off x="990600" y="1828799"/>
          <a:ext cx="7467600" cy="3565585"/>
        </p:xfrm>
        <a:graphic>
          <a:graphicData uri="http://schemas.openxmlformats.org/drawingml/2006/table">
            <a:tbl>
              <a:tblPr firstRow="1" bandRow="1">
                <a:tableStyleId>{F5AB1C69-6EDB-4FF4-983F-18BD219EF322}</a:tableStyleId>
              </a:tblPr>
              <a:tblGrid>
                <a:gridCol w="3733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943895">
                <a:tc>
                  <a:txBody>
                    <a:bodyPr/>
                    <a:lstStyle/>
                    <a:p>
                      <a:r>
                        <a:rPr lang="en-US" sz="2400" dirty="0"/>
                        <a:t>Percentage</a:t>
                      </a:r>
                      <a:r>
                        <a:rPr lang="en-US" sz="2400" baseline="0" dirty="0"/>
                        <a:t> of College </a:t>
                      </a:r>
                      <a:r>
                        <a:rPr lang="en-US" sz="2400" dirty="0"/>
                        <a:t>Costs</a:t>
                      </a:r>
                      <a:r>
                        <a:rPr lang="en-US" sz="2400" baseline="0" dirty="0"/>
                        <a:t> to Pay</a:t>
                      </a:r>
                      <a:endParaRPr lang="en-US" sz="2400" dirty="0"/>
                    </a:p>
                  </a:txBody>
                  <a:tcPr marT="45672" marB="45672">
                    <a:solidFill>
                      <a:schemeClr val="accent4"/>
                    </a:solidFill>
                  </a:tcPr>
                </a:tc>
                <a:tc>
                  <a:txBody>
                    <a:bodyPr/>
                    <a:lstStyle/>
                    <a:p>
                      <a:r>
                        <a:rPr lang="en-US" sz="2400" dirty="0"/>
                        <a:t>Percentage</a:t>
                      </a:r>
                      <a:r>
                        <a:rPr lang="en-US" sz="2400" baseline="0" dirty="0"/>
                        <a:t> of Women Participants</a:t>
                      </a:r>
                      <a:endParaRPr lang="en-US" sz="2400" dirty="0"/>
                    </a:p>
                  </a:txBody>
                  <a:tcPr marT="45672" marB="45672">
                    <a:solidFill>
                      <a:schemeClr val="accent4"/>
                    </a:solidFill>
                  </a:tcPr>
                </a:tc>
                <a:extLst>
                  <a:ext uri="{0D108BD9-81ED-4DB2-BD59-A6C34878D82A}">
                    <a16:rowId xmlns:a16="http://schemas.microsoft.com/office/drawing/2014/main" val="10000"/>
                  </a:ext>
                </a:extLst>
              </a:tr>
              <a:tr h="524338">
                <a:tc>
                  <a:txBody>
                    <a:bodyPr/>
                    <a:lstStyle/>
                    <a:p>
                      <a:r>
                        <a:rPr lang="en-US" sz="2400" dirty="0"/>
                        <a:t>None</a:t>
                      </a:r>
                    </a:p>
                  </a:txBody>
                  <a:tcPr marT="45672" marB="45672">
                    <a:solidFill>
                      <a:schemeClr val="accent3">
                        <a:alpha val="60000"/>
                      </a:schemeClr>
                    </a:solidFill>
                  </a:tcPr>
                </a:tc>
                <a:tc>
                  <a:txBody>
                    <a:bodyPr/>
                    <a:lstStyle/>
                    <a:p>
                      <a:pPr algn="ctr"/>
                      <a:r>
                        <a:rPr lang="en-US" sz="2400" dirty="0"/>
                        <a:t>53.1%</a:t>
                      </a:r>
                    </a:p>
                  </a:txBody>
                  <a:tcPr marT="45672" marB="45672">
                    <a:solidFill>
                      <a:schemeClr val="accent3">
                        <a:alpha val="60000"/>
                      </a:schemeClr>
                    </a:solidFill>
                  </a:tcPr>
                </a:tc>
                <a:extLst>
                  <a:ext uri="{0D108BD9-81ED-4DB2-BD59-A6C34878D82A}">
                    <a16:rowId xmlns:a16="http://schemas.microsoft.com/office/drawing/2014/main" val="10001"/>
                  </a:ext>
                </a:extLst>
              </a:tr>
              <a:tr h="524338">
                <a:tc>
                  <a:txBody>
                    <a:bodyPr/>
                    <a:lstStyle/>
                    <a:p>
                      <a:r>
                        <a:rPr lang="en-US" sz="2400" dirty="0"/>
                        <a:t>25%  of college costs</a:t>
                      </a:r>
                    </a:p>
                  </a:txBody>
                  <a:tcPr marT="45672" marB="45672">
                    <a:solidFill>
                      <a:schemeClr val="accent1">
                        <a:alpha val="60000"/>
                      </a:schemeClr>
                    </a:solidFill>
                  </a:tcPr>
                </a:tc>
                <a:tc>
                  <a:txBody>
                    <a:bodyPr/>
                    <a:lstStyle/>
                    <a:p>
                      <a:pPr algn="ctr"/>
                      <a:r>
                        <a:rPr lang="en-US" sz="2400" dirty="0"/>
                        <a:t>15.1%</a:t>
                      </a:r>
                    </a:p>
                  </a:txBody>
                  <a:tcPr marT="45672" marB="45672">
                    <a:solidFill>
                      <a:schemeClr val="accent1">
                        <a:alpha val="60000"/>
                      </a:schemeClr>
                    </a:solidFill>
                  </a:tcPr>
                </a:tc>
                <a:extLst>
                  <a:ext uri="{0D108BD9-81ED-4DB2-BD59-A6C34878D82A}">
                    <a16:rowId xmlns:a16="http://schemas.microsoft.com/office/drawing/2014/main" val="10002"/>
                  </a:ext>
                </a:extLst>
              </a:tr>
              <a:tr h="524338">
                <a:tc>
                  <a:txBody>
                    <a:bodyPr/>
                    <a:lstStyle/>
                    <a:p>
                      <a:r>
                        <a:rPr lang="en-US" sz="2400" dirty="0"/>
                        <a:t>50% of college costs</a:t>
                      </a:r>
                    </a:p>
                  </a:txBody>
                  <a:tcPr marT="45672" marB="45672">
                    <a:solidFill>
                      <a:schemeClr val="accent3">
                        <a:alpha val="60000"/>
                      </a:schemeClr>
                    </a:solidFill>
                  </a:tcPr>
                </a:tc>
                <a:tc>
                  <a:txBody>
                    <a:bodyPr/>
                    <a:lstStyle/>
                    <a:p>
                      <a:pPr algn="ctr"/>
                      <a:r>
                        <a:rPr lang="en-US" sz="2400" dirty="0"/>
                        <a:t>12.7%</a:t>
                      </a:r>
                    </a:p>
                  </a:txBody>
                  <a:tcPr marT="45672" marB="45672">
                    <a:solidFill>
                      <a:schemeClr val="accent3">
                        <a:alpha val="60000"/>
                      </a:schemeClr>
                    </a:solidFill>
                  </a:tcPr>
                </a:tc>
                <a:extLst>
                  <a:ext uri="{0D108BD9-81ED-4DB2-BD59-A6C34878D82A}">
                    <a16:rowId xmlns:a16="http://schemas.microsoft.com/office/drawing/2014/main" val="10003"/>
                  </a:ext>
                </a:extLst>
              </a:tr>
              <a:tr h="524338">
                <a:tc>
                  <a:txBody>
                    <a:bodyPr/>
                    <a:lstStyle/>
                    <a:p>
                      <a:r>
                        <a:rPr lang="en-US" sz="2400" dirty="0"/>
                        <a:t>75% of college costs</a:t>
                      </a:r>
                    </a:p>
                  </a:txBody>
                  <a:tcPr marT="45672" marB="45672">
                    <a:solidFill>
                      <a:schemeClr val="accent1">
                        <a:alpha val="60000"/>
                      </a:schemeClr>
                    </a:solidFill>
                  </a:tcPr>
                </a:tc>
                <a:tc>
                  <a:txBody>
                    <a:bodyPr/>
                    <a:lstStyle/>
                    <a:p>
                      <a:pPr algn="ctr"/>
                      <a:r>
                        <a:rPr lang="en-US" sz="2400" dirty="0"/>
                        <a:t>8.6%</a:t>
                      </a:r>
                    </a:p>
                  </a:txBody>
                  <a:tcPr marT="45672" marB="45672">
                    <a:solidFill>
                      <a:schemeClr val="accent1">
                        <a:alpha val="60000"/>
                      </a:schemeClr>
                    </a:solidFill>
                  </a:tcPr>
                </a:tc>
                <a:extLst>
                  <a:ext uri="{0D108BD9-81ED-4DB2-BD59-A6C34878D82A}">
                    <a16:rowId xmlns:a16="http://schemas.microsoft.com/office/drawing/2014/main" val="10004"/>
                  </a:ext>
                </a:extLst>
              </a:tr>
              <a:tr h="524338">
                <a:tc>
                  <a:txBody>
                    <a:bodyPr/>
                    <a:lstStyle/>
                    <a:p>
                      <a:r>
                        <a:rPr lang="en-US" sz="2400" dirty="0"/>
                        <a:t>100% of college costs</a:t>
                      </a:r>
                    </a:p>
                  </a:txBody>
                  <a:tcPr marT="45672" marB="45672">
                    <a:solidFill>
                      <a:schemeClr val="accent3">
                        <a:alpha val="60000"/>
                      </a:schemeClr>
                    </a:solidFill>
                  </a:tcPr>
                </a:tc>
                <a:tc>
                  <a:txBody>
                    <a:bodyPr/>
                    <a:lstStyle/>
                    <a:p>
                      <a:pPr algn="ctr"/>
                      <a:r>
                        <a:rPr lang="en-US" sz="2400" dirty="0"/>
                        <a:t>9.8%</a:t>
                      </a:r>
                    </a:p>
                  </a:txBody>
                  <a:tcPr marT="45672" marB="45672">
                    <a:solidFill>
                      <a:schemeClr val="accent3">
                        <a:alpha val="6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25496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266700"/>
            <a:ext cx="8532813" cy="836612"/>
          </a:xfrm>
        </p:spPr>
        <p:txBody>
          <a:bodyPr/>
          <a:lstStyle/>
          <a:p>
            <a:pPr fontAlgn="auto">
              <a:spcAft>
                <a:spcPts val="0"/>
              </a:spcAft>
              <a:defRPr/>
            </a:pPr>
            <a:r>
              <a:rPr lang="en-US" dirty="0"/>
              <a:t>Financial Support</a:t>
            </a:r>
          </a:p>
        </p:txBody>
      </p:sp>
      <p:sp>
        <p:nvSpPr>
          <p:cNvPr id="4" name="Rounded Rectangular Callout 3"/>
          <p:cNvSpPr/>
          <p:nvPr/>
        </p:nvSpPr>
        <p:spPr>
          <a:xfrm rot="21224849">
            <a:off x="330200" y="1223963"/>
            <a:ext cx="4525963" cy="3492500"/>
          </a:xfrm>
          <a:prstGeom prst="wedgeRoundRectCallout">
            <a:avLst>
              <a:gd name="adj1" fmla="val -3872"/>
              <a:gd name="adj2" fmla="val 65278"/>
              <a:gd name="adj3" fmla="val 16667"/>
            </a:avLst>
          </a:prstGeom>
          <a:solidFill>
            <a:schemeClr val="accent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dirty="0">
                <a:solidFill>
                  <a:schemeClr val="bg1"/>
                </a:solidFill>
              </a:rPr>
              <a:t>I have always known that </a:t>
            </a:r>
            <a:r>
              <a:rPr lang="en-US" sz="2400" i="1" dirty="0">
                <a:solidFill>
                  <a:schemeClr val="bg1"/>
                </a:solidFill>
              </a:rPr>
              <a:t>there is absolutely no way my parents can pay for my college</a:t>
            </a:r>
            <a:r>
              <a:rPr lang="en-US" sz="2400" dirty="0">
                <a:solidFill>
                  <a:schemeClr val="bg1"/>
                </a:solidFill>
              </a:rPr>
              <a:t>. It's up to me and good old financial aid. I have never even brought it up, because it is something that is </a:t>
            </a:r>
            <a:r>
              <a:rPr lang="en-US" sz="2400" i="1" dirty="0">
                <a:solidFill>
                  <a:schemeClr val="bg1"/>
                </a:solidFill>
              </a:rPr>
              <a:t>already answered by our financial situation.</a:t>
            </a:r>
          </a:p>
        </p:txBody>
      </p:sp>
      <p:sp>
        <p:nvSpPr>
          <p:cNvPr id="5" name="Rounded Rectangular Callout 4"/>
          <p:cNvSpPr/>
          <p:nvPr/>
        </p:nvSpPr>
        <p:spPr>
          <a:xfrm rot="465479">
            <a:off x="5542299" y="1166513"/>
            <a:ext cx="3197225" cy="2962764"/>
          </a:xfrm>
          <a:prstGeom prst="wedgeRoundRectCallout">
            <a:avLst>
              <a:gd name="adj1" fmla="val -49799"/>
              <a:gd name="adj2" fmla="val 61041"/>
              <a:gd name="adj3" fmla="val 16667"/>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dirty="0">
                <a:solidFill>
                  <a:schemeClr val="tx1"/>
                </a:solidFill>
              </a:rPr>
              <a:t>My dad even told me that </a:t>
            </a:r>
            <a:r>
              <a:rPr lang="en-US" sz="2400" i="1" dirty="0">
                <a:solidFill>
                  <a:schemeClr val="tx1"/>
                </a:solidFill>
              </a:rPr>
              <a:t>he would help after I got married </a:t>
            </a:r>
            <a:r>
              <a:rPr lang="en-US" sz="2400" dirty="0">
                <a:solidFill>
                  <a:schemeClr val="tx1"/>
                </a:solidFill>
              </a:rPr>
              <a:t>to be sure that I would finish and not drop out because I couldn't afford it.</a:t>
            </a:r>
          </a:p>
        </p:txBody>
      </p:sp>
      <p:sp>
        <p:nvSpPr>
          <p:cNvPr id="6" name="Rounded Rectangular Callout 5"/>
          <p:cNvSpPr/>
          <p:nvPr/>
        </p:nvSpPr>
        <p:spPr>
          <a:xfrm>
            <a:off x="3429000" y="4724400"/>
            <a:ext cx="4192588" cy="1866900"/>
          </a:xfrm>
          <a:prstGeom prst="wedgeRoundRectCallout">
            <a:avLst>
              <a:gd name="adj1" fmla="val 5040"/>
              <a:gd name="adj2" fmla="val -75008"/>
              <a:gd name="adj3" fmla="val 1666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dirty="0">
                <a:solidFill>
                  <a:schemeClr val="bg1"/>
                </a:solidFill>
              </a:rPr>
              <a:t>I knew there was </a:t>
            </a:r>
            <a:r>
              <a:rPr lang="en-US" sz="2400" i="1" dirty="0">
                <a:solidFill>
                  <a:schemeClr val="bg1"/>
                </a:solidFill>
              </a:rPr>
              <a:t>no way they could afford it</a:t>
            </a:r>
            <a:r>
              <a:rPr lang="en-US" sz="2400" dirty="0">
                <a:solidFill>
                  <a:schemeClr val="bg1"/>
                </a:solidFill>
              </a:rPr>
              <a:t>, but they helped </a:t>
            </a:r>
            <a:r>
              <a:rPr lang="en-US" sz="2400" i="1" dirty="0">
                <a:solidFill>
                  <a:schemeClr val="bg1"/>
                </a:solidFill>
              </a:rPr>
              <a:t>me apply for many scholarships and grants.</a:t>
            </a:r>
          </a:p>
        </p:txBody>
      </p:sp>
    </p:spTree>
    <p:extLst>
      <p:ext uri="{BB962C8B-B14F-4D97-AF65-F5344CB8AC3E}">
        <p14:creationId xmlns:p14="http://schemas.microsoft.com/office/powerpoint/2010/main" val="1603521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43000"/>
            <a:ext cx="8610600" cy="4724400"/>
          </a:xfrm>
        </p:spPr>
        <p:txBody>
          <a:bodyPr>
            <a:normAutofit fontScale="92500"/>
          </a:bodyPr>
          <a:lstStyle/>
          <a:p>
            <a:pPr marL="344488" indent="-344488">
              <a:defRPr/>
            </a:pPr>
            <a:r>
              <a:rPr lang="en-US" sz="3000" dirty="0"/>
              <a:t>College preparation during high school</a:t>
            </a:r>
          </a:p>
          <a:p>
            <a:pPr marL="344488" indent="-344488">
              <a:defRPr/>
            </a:pPr>
            <a:r>
              <a:rPr lang="en-US" sz="3000" dirty="0"/>
              <a:t>High school leadership</a:t>
            </a:r>
          </a:p>
          <a:p>
            <a:pPr marL="344488" indent="-344488">
              <a:defRPr/>
            </a:pPr>
            <a:r>
              <a:rPr lang="en-US" sz="3000" dirty="0"/>
              <a:t>High school activities</a:t>
            </a:r>
          </a:p>
          <a:p>
            <a:pPr marL="344488" indent="-344488">
              <a:defRPr/>
            </a:pPr>
            <a:r>
              <a:rPr lang="en-US" sz="3000" dirty="0"/>
              <a:t>Time spent in high school</a:t>
            </a:r>
          </a:p>
          <a:p>
            <a:pPr marL="344488" indent="-344488">
              <a:defRPr/>
            </a:pPr>
            <a:r>
              <a:rPr lang="en-US" sz="3000" dirty="0"/>
              <a:t>GPA</a:t>
            </a:r>
          </a:p>
          <a:p>
            <a:pPr marL="344488" indent="-344488">
              <a:defRPr/>
            </a:pPr>
            <a:r>
              <a:rPr lang="en-US" sz="3000" dirty="0"/>
              <a:t>Schooling experiences</a:t>
            </a:r>
          </a:p>
          <a:p>
            <a:pPr marL="344488" indent="-344488">
              <a:defRPr/>
            </a:pPr>
            <a:r>
              <a:rPr lang="en-US" sz="3000" dirty="0"/>
              <a:t>People in school (counselors, teachers, administrators)</a:t>
            </a:r>
          </a:p>
          <a:p>
            <a:pPr marL="344488" indent="-344488">
              <a:defRPr/>
            </a:pPr>
            <a:r>
              <a:rPr lang="en-US" sz="3000" dirty="0"/>
              <a:t>Friends and peers</a:t>
            </a:r>
          </a:p>
          <a:p>
            <a:pPr marL="344488" indent="-344488">
              <a:defRPr/>
            </a:pPr>
            <a:r>
              <a:rPr lang="en-US" sz="3000" dirty="0"/>
              <a:t>Other influential individuals</a:t>
            </a:r>
          </a:p>
          <a:p>
            <a:endParaRPr lang="en-US" dirty="0"/>
          </a:p>
        </p:txBody>
      </p:sp>
      <p:sp>
        <p:nvSpPr>
          <p:cNvPr id="3" name="Title 2"/>
          <p:cNvSpPr>
            <a:spLocks noGrp="1"/>
          </p:cNvSpPr>
          <p:nvPr>
            <p:ph type="title"/>
          </p:nvPr>
        </p:nvSpPr>
        <p:spPr>
          <a:xfrm>
            <a:off x="506730" y="9526"/>
            <a:ext cx="7886700" cy="1325563"/>
          </a:xfrm>
        </p:spPr>
        <p:txBody>
          <a:bodyPr/>
          <a:lstStyle/>
          <a:p>
            <a:pPr algn="l"/>
            <a:r>
              <a:rPr lang="en-US" b="1" dirty="0"/>
              <a:t>Schooling/Non-Schooling</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905000"/>
            <a:ext cx="2886075"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043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066800"/>
            <a:ext cx="8610600" cy="5105400"/>
          </a:xfrm>
        </p:spPr>
        <p:txBody>
          <a:bodyPr>
            <a:normAutofit/>
          </a:bodyPr>
          <a:lstStyle/>
          <a:p>
            <a:pPr marL="0" indent="0">
              <a:buNone/>
            </a:pPr>
            <a:r>
              <a:rPr lang="en-US" sz="2800" dirty="0"/>
              <a:t>Qualitative results outline the most influential college preparations activities during high school:</a:t>
            </a:r>
          </a:p>
          <a:p>
            <a:pPr marL="1314450" lvl="2" indent="-514350">
              <a:buFont typeface="+mj-lt"/>
              <a:buAutoNum type="arabicPeriod"/>
            </a:pPr>
            <a:r>
              <a:rPr lang="en-US" sz="2600" dirty="0"/>
              <a:t>College fairs/career fairs (individual conversations with people from colleges)</a:t>
            </a:r>
          </a:p>
          <a:p>
            <a:pPr marL="1314450" lvl="2" indent="-514350">
              <a:buFont typeface="+mj-lt"/>
              <a:buAutoNum type="arabicPeriod"/>
            </a:pPr>
            <a:r>
              <a:rPr lang="en-US" sz="2600" dirty="0"/>
              <a:t>Field trips to college/universities</a:t>
            </a:r>
          </a:p>
          <a:p>
            <a:pPr marL="1314450" lvl="2" indent="-514350">
              <a:buFont typeface="+mj-lt"/>
              <a:buAutoNum type="arabicPeriod"/>
            </a:pPr>
            <a:r>
              <a:rPr lang="en-US" sz="2600" dirty="0"/>
              <a:t>Presentations in classes (e.g., English)</a:t>
            </a:r>
          </a:p>
          <a:p>
            <a:pPr marL="1314450" lvl="2" indent="-514350">
              <a:buFont typeface="+mj-lt"/>
              <a:buAutoNum type="arabicPeriod"/>
            </a:pPr>
            <a:r>
              <a:rPr lang="en-US" sz="2600" dirty="0"/>
              <a:t>Assemblies</a:t>
            </a:r>
          </a:p>
          <a:p>
            <a:pPr marL="1314450" lvl="2" indent="-514350">
              <a:buFont typeface="+mj-lt"/>
              <a:buAutoNum type="arabicPeriod"/>
            </a:pPr>
            <a:r>
              <a:rPr lang="en-US" sz="2600" dirty="0"/>
              <a:t>SEOP</a:t>
            </a:r>
          </a:p>
          <a:p>
            <a:pPr marL="1314450" lvl="2" indent="-514350">
              <a:buFont typeface="+mj-lt"/>
              <a:buAutoNum type="arabicPeriod"/>
            </a:pPr>
            <a:r>
              <a:rPr lang="en-US" sz="2600" dirty="0"/>
              <a:t>Published information (e.g., brochures, pamphlets)</a:t>
            </a:r>
          </a:p>
          <a:p>
            <a:pPr marL="1314450" lvl="2" indent="-514350">
              <a:buFont typeface="+mj-lt"/>
              <a:buAutoNum type="arabicPeriod"/>
            </a:pPr>
            <a:r>
              <a:rPr lang="en-US" sz="2600" dirty="0"/>
              <a:t>Assessments (comment about middle school)</a:t>
            </a:r>
          </a:p>
          <a:p>
            <a:pPr marL="0" indent="0">
              <a:buNone/>
            </a:pPr>
            <a:endParaRPr lang="en-US" dirty="0"/>
          </a:p>
        </p:txBody>
      </p:sp>
      <p:sp>
        <p:nvSpPr>
          <p:cNvPr id="3" name="Title 2"/>
          <p:cNvSpPr>
            <a:spLocks noGrp="1"/>
          </p:cNvSpPr>
          <p:nvPr>
            <p:ph type="title"/>
          </p:nvPr>
        </p:nvSpPr>
        <p:spPr>
          <a:xfrm>
            <a:off x="228600" y="0"/>
            <a:ext cx="7886700" cy="1325563"/>
          </a:xfrm>
        </p:spPr>
        <p:txBody>
          <a:bodyPr/>
          <a:lstStyle/>
          <a:p>
            <a:r>
              <a:rPr lang="en-US" dirty="0"/>
              <a:t>College Prep During High School</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16595">
            <a:off x="6906765" y="2611793"/>
            <a:ext cx="2047875" cy="648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774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066800"/>
            <a:ext cx="8229600" cy="4953000"/>
          </a:xfrm>
        </p:spPr>
        <p:txBody>
          <a:bodyPr>
            <a:normAutofit/>
          </a:bodyPr>
          <a:lstStyle/>
          <a:p>
            <a:pPr>
              <a:spcBef>
                <a:spcPts val="1200"/>
              </a:spcBef>
            </a:pPr>
            <a:r>
              <a:rPr lang="en-US" dirty="0"/>
              <a:t>Schools can host college fairs and provide opportunities for students to take fields trips to campuses.  </a:t>
            </a:r>
          </a:p>
          <a:p>
            <a:pPr>
              <a:spcBef>
                <a:spcPts val="1200"/>
              </a:spcBef>
            </a:pPr>
            <a:r>
              <a:rPr lang="en-US" dirty="0"/>
              <a:t>Efforts can be made to emphasize a strong high school GPA, with college as a goal.</a:t>
            </a:r>
          </a:p>
          <a:p>
            <a:pPr>
              <a:spcBef>
                <a:spcPts val="1200"/>
              </a:spcBef>
            </a:pPr>
            <a:r>
              <a:rPr lang="en-US" dirty="0"/>
              <a:t>Efforts can be made to encourage participation in activities that provide leadership opportunities. </a:t>
            </a:r>
          </a:p>
          <a:p>
            <a:pPr>
              <a:spcBef>
                <a:spcPts val="1200"/>
              </a:spcBef>
            </a:pPr>
            <a:r>
              <a:rPr lang="en-US" dirty="0"/>
              <a:t>Young women can be encouraged to join school clubs and volunteer in their communities. </a:t>
            </a:r>
          </a:p>
          <a:p>
            <a:pPr>
              <a:spcBef>
                <a:spcPts val="1200"/>
              </a:spcBef>
            </a:pPr>
            <a:r>
              <a:rPr lang="en-US" dirty="0"/>
              <a:t>Working too many hours for pay may result in less likelihood of attending and graduating from college. </a:t>
            </a:r>
          </a:p>
          <a:p>
            <a:endParaRPr lang="en-US" dirty="0"/>
          </a:p>
        </p:txBody>
      </p:sp>
      <p:sp>
        <p:nvSpPr>
          <p:cNvPr id="3" name="Title 2"/>
          <p:cNvSpPr>
            <a:spLocks noGrp="1"/>
          </p:cNvSpPr>
          <p:nvPr>
            <p:ph type="title"/>
          </p:nvPr>
        </p:nvSpPr>
        <p:spPr>
          <a:xfrm>
            <a:off x="628650" y="9526"/>
            <a:ext cx="7886700" cy="1325563"/>
          </a:xfrm>
        </p:spPr>
        <p:txBody>
          <a:bodyPr/>
          <a:lstStyle/>
          <a:p>
            <a:r>
              <a:rPr lang="en-US" dirty="0"/>
              <a:t>Takeaways</a:t>
            </a:r>
          </a:p>
        </p:txBody>
      </p:sp>
    </p:spTree>
    <p:extLst>
      <p:ext uri="{BB962C8B-B14F-4D97-AF65-F5344CB8AC3E}">
        <p14:creationId xmlns:p14="http://schemas.microsoft.com/office/powerpoint/2010/main" val="3138288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524000"/>
            <a:ext cx="8763000" cy="4724400"/>
          </a:xfrm>
        </p:spPr>
        <p:txBody>
          <a:bodyPr>
            <a:normAutofit/>
          </a:bodyPr>
          <a:lstStyle/>
          <a:p>
            <a:r>
              <a:rPr lang="en-US" sz="2800" dirty="0"/>
              <a:t>Administrators</a:t>
            </a:r>
          </a:p>
          <a:p>
            <a:r>
              <a:rPr lang="en-US" sz="2800" dirty="0"/>
              <a:t>Counselors</a:t>
            </a:r>
          </a:p>
          <a:p>
            <a:r>
              <a:rPr lang="en-US" sz="2800" dirty="0"/>
              <a:t>Teachers</a:t>
            </a:r>
          </a:p>
          <a:p>
            <a:r>
              <a:rPr lang="en-US" sz="2800" dirty="0"/>
              <a:t>Coaches and club advisors</a:t>
            </a:r>
          </a:p>
        </p:txBody>
      </p:sp>
      <p:sp>
        <p:nvSpPr>
          <p:cNvPr id="3" name="Title 2"/>
          <p:cNvSpPr>
            <a:spLocks noGrp="1"/>
          </p:cNvSpPr>
          <p:nvPr>
            <p:ph type="title"/>
          </p:nvPr>
        </p:nvSpPr>
        <p:spPr/>
        <p:txBody>
          <a:bodyPr/>
          <a:lstStyle/>
          <a:p>
            <a:r>
              <a:rPr lang="en-US" dirty="0"/>
              <a:t>People in School</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76400"/>
            <a:ext cx="336232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76675"/>
            <a:ext cx="23907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62400"/>
            <a:ext cx="2505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313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51275"/>
            <a:ext cx="7886700" cy="1325563"/>
          </a:xfrm>
        </p:spPr>
        <p:txBody>
          <a:bodyPr/>
          <a:lstStyle/>
          <a:p>
            <a:r>
              <a:rPr lang="en-US" dirty="0"/>
              <a:t>Quotes about Administrators</a:t>
            </a:r>
          </a:p>
        </p:txBody>
      </p:sp>
      <p:sp>
        <p:nvSpPr>
          <p:cNvPr id="4" name="Rounded Rectangular Callout 3"/>
          <p:cNvSpPr/>
          <p:nvPr/>
        </p:nvSpPr>
        <p:spPr>
          <a:xfrm>
            <a:off x="762000" y="3962400"/>
            <a:ext cx="3048000" cy="1981200"/>
          </a:xfrm>
          <a:prstGeom prst="wedgeRoundRectCallout">
            <a:avLst>
              <a:gd name="adj1" fmla="val 89877"/>
              <a:gd name="adj2" fmla="val -50419"/>
              <a:gd name="adj3" fmla="val 16667"/>
            </a:avLst>
          </a:prstGeom>
          <a:solidFill>
            <a:schemeClr val="accent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2000" dirty="0">
                <a:solidFill>
                  <a:schemeClr val="tx1"/>
                </a:solidFill>
              </a:rPr>
              <a:t>My assistant principal told me that I basically </a:t>
            </a:r>
            <a:r>
              <a:rPr lang="en-US" sz="2000" i="1" dirty="0">
                <a:solidFill>
                  <a:schemeClr val="tx1"/>
                </a:solidFill>
              </a:rPr>
              <a:t>couldn't be a teacher </a:t>
            </a:r>
            <a:r>
              <a:rPr lang="en-US" sz="2000" dirty="0">
                <a:solidFill>
                  <a:schemeClr val="tx1"/>
                </a:solidFill>
              </a:rPr>
              <a:t>someday because it was a very difficult job.</a:t>
            </a:r>
          </a:p>
        </p:txBody>
      </p:sp>
      <p:sp>
        <p:nvSpPr>
          <p:cNvPr id="5" name="Rounded Rectangular Callout 4"/>
          <p:cNvSpPr/>
          <p:nvPr/>
        </p:nvSpPr>
        <p:spPr>
          <a:xfrm>
            <a:off x="5181600" y="4114800"/>
            <a:ext cx="3733800" cy="1905000"/>
          </a:xfrm>
          <a:prstGeom prst="wedgeRoundRectCallout">
            <a:avLst>
              <a:gd name="adj1" fmla="val -63946"/>
              <a:gd name="adj2" fmla="val -36112"/>
              <a:gd name="adj3" fmla="val 16667"/>
            </a:avLst>
          </a:prstGeom>
          <a:solidFill>
            <a:schemeClr val="accent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bg1"/>
                </a:solidFill>
              </a:rPr>
              <a:t>My school's administrators were </a:t>
            </a:r>
            <a:r>
              <a:rPr lang="en-US" sz="2000" i="1" dirty="0">
                <a:solidFill>
                  <a:schemeClr val="bg1"/>
                </a:solidFill>
              </a:rPr>
              <a:t>apathetic towards me </a:t>
            </a:r>
            <a:r>
              <a:rPr lang="en-US" sz="2000" dirty="0">
                <a:solidFill>
                  <a:schemeClr val="bg1"/>
                </a:solidFill>
              </a:rPr>
              <a:t>and felt like there was no point in talking with me since my attitude was so discouraged.</a:t>
            </a:r>
          </a:p>
        </p:txBody>
      </p:sp>
      <p:sp>
        <p:nvSpPr>
          <p:cNvPr id="6" name="Rounded Rectangular Callout 5"/>
          <p:cNvSpPr/>
          <p:nvPr/>
        </p:nvSpPr>
        <p:spPr>
          <a:xfrm>
            <a:off x="381000" y="990600"/>
            <a:ext cx="4495800" cy="2895600"/>
          </a:xfrm>
          <a:prstGeom prst="wedgeRoundRectCallout">
            <a:avLst>
              <a:gd name="adj1" fmla="val 57626"/>
              <a:gd name="adj2" fmla="val 34054"/>
              <a:gd name="adj3" fmla="val 16667"/>
            </a:avLst>
          </a:prstGeom>
          <a:solidFill>
            <a:schemeClr val="accent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i="1" dirty="0">
                <a:solidFill>
                  <a:schemeClr val="bg1"/>
                </a:solidFill>
              </a:rPr>
              <a:t>My principal really made me feel excited </a:t>
            </a:r>
            <a:r>
              <a:rPr lang="en-US" sz="2000" dirty="0">
                <a:solidFill>
                  <a:schemeClr val="bg1"/>
                </a:solidFill>
              </a:rPr>
              <a:t>about the idea of going to college. He encouraged me to do my best, and to keep going. I think one of the biggest things that made an impact on me was </a:t>
            </a:r>
            <a:r>
              <a:rPr lang="en-US" sz="2000" i="1" dirty="0">
                <a:solidFill>
                  <a:schemeClr val="bg1"/>
                </a:solidFill>
              </a:rPr>
              <a:t>that he was willing to learn who I was by name, </a:t>
            </a:r>
            <a:r>
              <a:rPr lang="en-US" sz="2000" dirty="0">
                <a:solidFill>
                  <a:schemeClr val="bg1"/>
                </a:solidFill>
              </a:rPr>
              <a:t>my situation, and </a:t>
            </a:r>
            <a:r>
              <a:rPr lang="en-US" sz="2000" i="1" dirty="0">
                <a:solidFill>
                  <a:schemeClr val="bg1"/>
                </a:solidFill>
              </a:rPr>
              <a:t>he took the time </a:t>
            </a:r>
            <a:r>
              <a:rPr lang="en-US" sz="2000" dirty="0">
                <a:solidFill>
                  <a:schemeClr val="bg1"/>
                </a:solidFill>
              </a:rPr>
              <a:t>to give me advice.</a:t>
            </a:r>
          </a:p>
        </p:txBody>
      </p:sp>
      <p:sp>
        <p:nvSpPr>
          <p:cNvPr id="7" name="Rounded Rectangular Callout 6"/>
          <p:cNvSpPr/>
          <p:nvPr/>
        </p:nvSpPr>
        <p:spPr>
          <a:xfrm>
            <a:off x="5410200" y="1985963"/>
            <a:ext cx="3362325" cy="1143000"/>
          </a:xfrm>
          <a:prstGeom prst="wedgeRoundRectCallout">
            <a:avLst>
              <a:gd name="adj1" fmla="val -44232"/>
              <a:gd name="adj2" fmla="val 77960"/>
              <a:gd name="adj3" fmla="val 16667"/>
            </a:avLst>
          </a:prstGeom>
          <a:solidFill>
            <a:schemeClr val="accent1"/>
          </a:solid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2000" dirty="0">
                <a:solidFill>
                  <a:schemeClr val="tx1"/>
                </a:solidFill>
              </a:rPr>
              <a:t>Not a lot of administrators had interest in my education.</a:t>
            </a:r>
          </a:p>
        </p:txBody>
      </p:sp>
    </p:spTree>
    <p:extLst>
      <p:ext uri="{BB962C8B-B14F-4D97-AF65-F5344CB8AC3E}">
        <p14:creationId xmlns:p14="http://schemas.microsoft.com/office/powerpoint/2010/main" val="640990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240348"/>
            <a:ext cx="8532813" cy="836612"/>
          </a:xfrm>
        </p:spPr>
        <p:txBody>
          <a:bodyPr/>
          <a:lstStyle/>
          <a:p>
            <a:pPr fontAlgn="auto">
              <a:spcAft>
                <a:spcPts val="0"/>
              </a:spcAft>
              <a:defRPr/>
            </a:pPr>
            <a:r>
              <a:rPr lang="en-US" dirty="0"/>
              <a:t>High School Counselors</a:t>
            </a:r>
          </a:p>
        </p:txBody>
      </p:sp>
      <p:graphicFrame>
        <p:nvGraphicFramePr>
          <p:cNvPr id="204802" name="Object 3"/>
          <p:cNvGraphicFramePr>
            <a:graphicFrameLocks noGrp="1"/>
          </p:cNvGraphicFramePr>
          <p:nvPr/>
        </p:nvGraphicFramePr>
        <p:xfrm>
          <a:off x="414338" y="1168400"/>
          <a:ext cx="8399462" cy="5207000"/>
        </p:xfrm>
        <a:graphic>
          <a:graphicData uri="http://schemas.openxmlformats.org/presentationml/2006/ole">
            <mc:AlternateContent xmlns:mc="http://schemas.openxmlformats.org/markup-compatibility/2006">
              <mc:Choice xmlns:v="urn:schemas-microsoft-com:vml" Requires="v">
                <p:oleObj spid="_x0000_s2066" r:id="rId3" imgW="8401016" imgH="5206435" progId="Excel.Chart.8">
                  <p:embed/>
                </p:oleObj>
              </mc:Choice>
              <mc:Fallback>
                <p:oleObj r:id="rId3" imgW="8401016" imgH="5206435" progId="Excel.Chart.8">
                  <p:embed/>
                  <p:pic>
                    <p:nvPicPr>
                      <p:cNvPr id="204802" name="Object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168400"/>
                        <a:ext cx="8399462" cy="520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4085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42950" y="1524000"/>
            <a:ext cx="8229600" cy="4724400"/>
          </a:xfrm>
        </p:spPr>
        <p:txBody>
          <a:bodyPr/>
          <a:lstStyle/>
          <a:p>
            <a:pPr marL="1009650" lvl="1" indent="-609600">
              <a:buFont typeface="Arial" charset="0"/>
              <a:buAutoNum type="arabicPeriod"/>
            </a:pPr>
            <a:r>
              <a:rPr lang="en-US" sz="2600" dirty="0"/>
              <a:t>Value of Education</a:t>
            </a:r>
          </a:p>
          <a:p>
            <a:pPr marL="1009650" lvl="1" indent="-609600">
              <a:buFont typeface="Arial" charset="0"/>
              <a:buAutoNum type="arabicPeriod"/>
            </a:pPr>
            <a:r>
              <a:rPr lang="en-US" sz="2600" dirty="0"/>
              <a:t>Intentions</a:t>
            </a:r>
          </a:p>
          <a:p>
            <a:pPr marL="1009650" lvl="1" indent="-609600">
              <a:buFont typeface="Arial" charset="0"/>
              <a:buAutoNum type="arabicPeriod"/>
            </a:pPr>
            <a:r>
              <a:rPr lang="en-US" sz="2600" dirty="0"/>
              <a:t>Aspirations</a:t>
            </a:r>
          </a:p>
          <a:p>
            <a:pPr marL="1009650" lvl="1" indent="-609600">
              <a:buFont typeface="Arial" charset="0"/>
              <a:buAutoNum type="arabicPeriod"/>
            </a:pPr>
            <a:r>
              <a:rPr lang="en-US" sz="2600" dirty="0"/>
              <a:t>Values and Religion</a:t>
            </a:r>
          </a:p>
          <a:p>
            <a:pPr marL="1009650" lvl="1" indent="-609600">
              <a:buFont typeface="Arial" charset="0"/>
              <a:buAutoNum type="arabicPeriod"/>
            </a:pPr>
            <a:r>
              <a:rPr lang="en-US" sz="2600" dirty="0"/>
              <a:t>Family Background</a:t>
            </a:r>
          </a:p>
          <a:p>
            <a:pPr marL="1009650" lvl="1" indent="-609600">
              <a:buFont typeface="Arial" charset="0"/>
              <a:buAutoNum type="arabicPeriod"/>
            </a:pPr>
            <a:r>
              <a:rPr lang="en-US" sz="2600" dirty="0"/>
              <a:t>Schooling/Non-schooling</a:t>
            </a:r>
          </a:p>
          <a:p>
            <a:pPr marL="0" indent="0">
              <a:buNone/>
            </a:pPr>
            <a:endParaRPr lang="en-US" dirty="0"/>
          </a:p>
        </p:txBody>
      </p:sp>
      <p:sp>
        <p:nvSpPr>
          <p:cNvPr id="3" name="Title 2"/>
          <p:cNvSpPr>
            <a:spLocks noGrp="1"/>
          </p:cNvSpPr>
          <p:nvPr>
            <p:ph type="title"/>
          </p:nvPr>
        </p:nvSpPr>
        <p:spPr/>
        <p:txBody>
          <a:bodyPr/>
          <a:lstStyle/>
          <a:p>
            <a:r>
              <a:rPr lang="en-US" dirty="0"/>
              <a:t>Data Outline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897" y="2057400"/>
            <a:ext cx="314425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61982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Disturbing Quote</a:t>
            </a:r>
          </a:p>
        </p:txBody>
      </p:sp>
      <p:sp>
        <p:nvSpPr>
          <p:cNvPr id="4" name="Rounded Rectangular Callout 3"/>
          <p:cNvSpPr/>
          <p:nvPr/>
        </p:nvSpPr>
        <p:spPr>
          <a:xfrm>
            <a:off x="762000" y="1828800"/>
            <a:ext cx="7620000" cy="3581400"/>
          </a:xfrm>
          <a:prstGeom prst="wedgeRoundRect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bg1"/>
                </a:solidFill>
              </a:rPr>
              <a:t>The counselor in High School talked about my goals for college (with my mom there).  He asked what I wanted to be, and I told him veterinarian.  He then pulled up my grades (3.4 GPA average) and told me that I should not waste my time being a veterinarian because I did not have the grades for it.</a:t>
            </a:r>
            <a:r>
              <a:rPr lang="en-US" sz="2600" dirty="0">
                <a:solidFill>
                  <a:schemeClr val="tx1"/>
                </a:solidFill>
              </a:rPr>
              <a:t> </a:t>
            </a:r>
            <a:r>
              <a:rPr lang="en-US" sz="2600" i="1" dirty="0">
                <a:solidFill>
                  <a:schemeClr val="bg1"/>
                </a:solidFill>
              </a:rPr>
              <a:t>That was devastating to hear, and I believed him.</a:t>
            </a:r>
            <a:endParaRPr lang="en-US" sz="2600" i="1" dirty="0"/>
          </a:p>
        </p:txBody>
      </p:sp>
    </p:spTree>
    <p:extLst>
      <p:ext uri="{BB962C8B-B14F-4D97-AF65-F5344CB8AC3E}">
        <p14:creationId xmlns:p14="http://schemas.microsoft.com/office/powerpoint/2010/main" val="2876255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11126"/>
            <a:ext cx="7886700" cy="1325563"/>
          </a:xfrm>
        </p:spPr>
        <p:txBody>
          <a:bodyPr/>
          <a:lstStyle/>
          <a:p>
            <a:r>
              <a:rPr lang="en-US" dirty="0"/>
              <a:t>Quotes about Teachers</a:t>
            </a:r>
          </a:p>
        </p:txBody>
      </p:sp>
      <p:sp>
        <p:nvSpPr>
          <p:cNvPr id="4" name="Rounded Rectangular Callout 3"/>
          <p:cNvSpPr/>
          <p:nvPr/>
        </p:nvSpPr>
        <p:spPr>
          <a:xfrm>
            <a:off x="355600" y="1295400"/>
            <a:ext cx="4495800" cy="2667000"/>
          </a:xfrm>
          <a:prstGeom prst="wedgeRoundRectCallout">
            <a:avLst>
              <a:gd name="adj1" fmla="val 62587"/>
              <a:gd name="adj2" fmla="val 55620"/>
              <a:gd name="adj3" fmla="val 16667"/>
            </a:avLst>
          </a:prstGeom>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90000"/>
              </a:lnSpc>
              <a:defRPr/>
            </a:pPr>
            <a:r>
              <a:rPr lang="en-US" sz="2200" dirty="0">
                <a:solidFill>
                  <a:schemeClr val="bg1"/>
                </a:solidFill>
              </a:rPr>
              <a:t>The most influential person at school for me was a teacher I had. </a:t>
            </a:r>
            <a:r>
              <a:rPr lang="en-US" sz="2200" i="1" dirty="0">
                <a:solidFill>
                  <a:schemeClr val="bg1"/>
                </a:solidFill>
              </a:rPr>
              <a:t>He told me that I could go to any college I wanted, and they would be lucky to have me. </a:t>
            </a:r>
            <a:r>
              <a:rPr lang="en-US" sz="2200" dirty="0">
                <a:solidFill>
                  <a:schemeClr val="bg1"/>
                </a:solidFill>
              </a:rPr>
              <a:t>He really motivated me to do well in school and reach for my potential.</a:t>
            </a:r>
          </a:p>
        </p:txBody>
      </p:sp>
      <p:sp>
        <p:nvSpPr>
          <p:cNvPr id="5" name="Rounded Rectangular Callout 4"/>
          <p:cNvSpPr/>
          <p:nvPr/>
        </p:nvSpPr>
        <p:spPr>
          <a:xfrm>
            <a:off x="5638800" y="1828800"/>
            <a:ext cx="2667000" cy="1219201"/>
          </a:xfrm>
          <a:prstGeom prst="wedgeRoundRectCallout">
            <a:avLst>
              <a:gd name="adj1" fmla="val -55939"/>
              <a:gd name="adj2" fmla="val 79911"/>
              <a:gd name="adj3" fmla="val 16667"/>
            </a:avLst>
          </a:prstGeom>
          <a:solidFill>
            <a:schemeClr val="accent1"/>
          </a:solidFill>
          <a:ln>
            <a:solidFill>
              <a:schemeClr val="accent1"/>
            </a:solidFill>
          </a:ln>
        </p:spPr>
        <p:style>
          <a:lnRef idx="2">
            <a:schemeClr val="accent1"/>
          </a:lnRef>
          <a:fillRef idx="1">
            <a:schemeClr val="lt1"/>
          </a:fillRef>
          <a:effectRef idx="0">
            <a:schemeClr val="accent1"/>
          </a:effectRef>
          <a:fontRef idx="minor">
            <a:schemeClr val="dk1"/>
          </a:fontRef>
        </p:style>
        <p:txBody>
          <a:bodyPr anchor="ctr"/>
          <a:lstStyle/>
          <a:p>
            <a:pPr>
              <a:lnSpc>
                <a:spcPct val="90000"/>
              </a:lnSpc>
              <a:defRPr/>
            </a:pPr>
            <a:r>
              <a:rPr lang="en-US" sz="2200" dirty="0">
                <a:solidFill>
                  <a:schemeClr val="tx1"/>
                </a:solidFill>
              </a:rPr>
              <a:t>I didn't really have anyone talk to me about college.</a:t>
            </a:r>
            <a:endParaRPr lang="en-US" sz="2200" dirty="0">
              <a:solidFill>
                <a:schemeClr val="bg1"/>
              </a:solidFill>
            </a:endParaRPr>
          </a:p>
        </p:txBody>
      </p:sp>
      <p:sp>
        <p:nvSpPr>
          <p:cNvPr id="6" name="Rounded Rectangular Callout 5"/>
          <p:cNvSpPr/>
          <p:nvPr/>
        </p:nvSpPr>
        <p:spPr>
          <a:xfrm>
            <a:off x="2895600" y="4267200"/>
            <a:ext cx="4648200" cy="2286000"/>
          </a:xfrm>
          <a:prstGeom prst="wedgeRoundRectCallout">
            <a:avLst>
              <a:gd name="adj1" fmla="val -64317"/>
              <a:gd name="adj2" fmla="val -37244"/>
              <a:gd name="adj3" fmla="val 16667"/>
            </a:avLst>
          </a:prstGeom>
          <a:solidFill>
            <a:schemeClr val="accent3"/>
          </a:solidFill>
          <a:ln/>
        </p:spPr>
        <p:style>
          <a:lnRef idx="1">
            <a:schemeClr val="accent1"/>
          </a:lnRef>
          <a:fillRef idx="2">
            <a:schemeClr val="accent1"/>
          </a:fillRef>
          <a:effectRef idx="1">
            <a:schemeClr val="accent1"/>
          </a:effectRef>
          <a:fontRef idx="minor">
            <a:schemeClr val="dk1"/>
          </a:fontRef>
        </p:style>
        <p:txBody>
          <a:bodyPr anchor="ctr"/>
          <a:lstStyle/>
          <a:p>
            <a:pPr>
              <a:lnSpc>
                <a:spcPct val="90000"/>
              </a:lnSpc>
              <a:defRPr/>
            </a:pPr>
            <a:r>
              <a:rPr lang="en-US" sz="2200" dirty="0">
                <a:solidFill>
                  <a:schemeClr val="tx1"/>
                </a:solidFill>
              </a:rPr>
              <a:t>I had one teacher who was really influential about college. She wanted us to go and learn so much. I felt like it was her passion to teach us and let us know what we could have. </a:t>
            </a:r>
            <a:r>
              <a:rPr lang="en-US" sz="2200" i="1" dirty="0">
                <a:solidFill>
                  <a:schemeClr val="tx1"/>
                </a:solidFill>
              </a:rPr>
              <a:t>I loved her because she cared so much for us.</a:t>
            </a:r>
          </a:p>
        </p:txBody>
      </p:sp>
    </p:spTree>
    <p:extLst>
      <p:ext uri="{BB962C8B-B14F-4D97-AF65-F5344CB8AC3E}">
        <p14:creationId xmlns:p14="http://schemas.microsoft.com/office/powerpoint/2010/main" val="892397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301308"/>
            <a:ext cx="8532813" cy="836612"/>
          </a:xfrm>
        </p:spPr>
        <p:txBody>
          <a:bodyPr/>
          <a:lstStyle/>
          <a:p>
            <a:pPr fontAlgn="auto">
              <a:spcAft>
                <a:spcPts val="0"/>
              </a:spcAft>
              <a:defRPr/>
            </a:pPr>
            <a:r>
              <a:rPr lang="en-US" dirty="0"/>
              <a:t>Quotes about Teachers</a:t>
            </a:r>
          </a:p>
        </p:txBody>
      </p:sp>
      <p:sp>
        <p:nvSpPr>
          <p:cNvPr id="4" name="Rounded Rectangular Callout 3"/>
          <p:cNvSpPr/>
          <p:nvPr/>
        </p:nvSpPr>
        <p:spPr>
          <a:xfrm>
            <a:off x="812800" y="1219200"/>
            <a:ext cx="7458075" cy="4343400"/>
          </a:xfrm>
          <a:prstGeom prst="wedgeRoundRectCallout">
            <a:avLst>
              <a:gd name="adj1" fmla="val -20835"/>
              <a:gd name="adj2" fmla="val 60915"/>
              <a:gd name="adj3" fmla="val 16667"/>
            </a:avLst>
          </a:prstGeom>
          <a:solidFill>
            <a:schemeClr val="accent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charset="0"/>
              <a:buNone/>
              <a:defRPr/>
            </a:pPr>
            <a:r>
              <a:rPr lang="en-US" sz="2600" dirty="0">
                <a:solidFill>
                  <a:schemeClr val="bg1"/>
                </a:solidFill>
              </a:rPr>
              <a:t>The worst part of high school was when I had </a:t>
            </a:r>
            <a:r>
              <a:rPr lang="en-US" sz="2600" i="1" dirty="0">
                <a:solidFill>
                  <a:schemeClr val="bg1"/>
                </a:solidFill>
              </a:rPr>
              <a:t>more than one teacher tell me that I would never go anywhere in life, never amount to anything and never succeed. </a:t>
            </a:r>
            <a:r>
              <a:rPr lang="en-US" sz="2600" dirty="0">
                <a:solidFill>
                  <a:schemeClr val="bg1"/>
                </a:solidFill>
              </a:rPr>
              <a:t>I know they say sticks and stones will break your bones but words will never hurt you, well, they do, and they totally hurt me. It took a while to shake off those hurtful things that were said to me, but I powered through everything and then ended up getting super good grades my junior and senior year.</a:t>
            </a:r>
          </a:p>
        </p:txBody>
      </p:sp>
    </p:spTree>
    <p:extLst>
      <p:ext uri="{BB962C8B-B14F-4D97-AF65-F5344CB8AC3E}">
        <p14:creationId xmlns:p14="http://schemas.microsoft.com/office/powerpoint/2010/main" val="2813668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0"/>
            <a:ext cx="7886700" cy="1325563"/>
          </a:xfrm>
        </p:spPr>
        <p:txBody>
          <a:bodyPr/>
          <a:lstStyle/>
          <a:p>
            <a:r>
              <a:rPr lang="en-US" dirty="0"/>
              <a:t>Coach</a:t>
            </a:r>
          </a:p>
        </p:txBody>
      </p:sp>
      <p:sp>
        <p:nvSpPr>
          <p:cNvPr id="4" name="Rounded Rectangular Callout 3"/>
          <p:cNvSpPr/>
          <p:nvPr/>
        </p:nvSpPr>
        <p:spPr>
          <a:xfrm>
            <a:off x="838200" y="1219200"/>
            <a:ext cx="7620000" cy="4800600"/>
          </a:xfrm>
          <a:prstGeom prst="wedgeRoundRectCallout">
            <a:avLst>
              <a:gd name="adj1" fmla="val -21657"/>
              <a:gd name="adj2" fmla="val 60713"/>
              <a:gd name="adj3" fmla="val 16667"/>
            </a:avLst>
          </a:prstGeom>
          <a:solidFill>
            <a:schemeClr val="accent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charset="0"/>
              <a:buNone/>
              <a:defRPr/>
            </a:pPr>
            <a:r>
              <a:rPr lang="en-US" sz="2500" dirty="0">
                <a:solidFill>
                  <a:schemeClr val="bg1">
                    <a:lumMod val="95000"/>
                  </a:schemeClr>
                </a:solidFill>
              </a:rPr>
              <a:t>I was a statistician for the wrestling coach who was also my English teacher. He was another great influence on me. During my MATC schooling my senior year we had to prepare a career packet which consisted of a resume and a referral letter from an adult. He was obliged to provide the letter for me and after reading it, I realized how much confidence he had in my abilities to learn, and be a wonderful contributor to society.  </a:t>
            </a:r>
            <a:r>
              <a:rPr lang="en-US" sz="2500" i="1" dirty="0">
                <a:solidFill>
                  <a:schemeClr val="bg1"/>
                </a:solidFill>
              </a:rPr>
              <a:t>This one letter provided me with the confidence and self worth I had been struggling to find for years.</a:t>
            </a:r>
          </a:p>
        </p:txBody>
      </p:sp>
    </p:spTree>
    <p:extLst>
      <p:ext uri="{BB962C8B-B14F-4D97-AF65-F5344CB8AC3E}">
        <p14:creationId xmlns:p14="http://schemas.microsoft.com/office/powerpoint/2010/main" val="2084759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143000"/>
            <a:ext cx="4472902" cy="4724400"/>
          </a:xfrm>
        </p:spPr>
        <p:txBody>
          <a:bodyPr>
            <a:normAutofit/>
          </a:bodyPr>
          <a:lstStyle/>
          <a:p>
            <a:r>
              <a:rPr lang="en-US" dirty="0"/>
              <a:t>Family</a:t>
            </a:r>
          </a:p>
          <a:p>
            <a:pPr lvl="1"/>
            <a:r>
              <a:rPr lang="en-US" dirty="0"/>
              <a:t>Parents</a:t>
            </a:r>
          </a:p>
          <a:p>
            <a:pPr lvl="1"/>
            <a:r>
              <a:rPr lang="en-US" dirty="0"/>
              <a:t>Siblings</a:t>
            </a:r>
          </a:p>
          <a:p>
            <a:pPr lvl="1"/>
            <a:r>
              <a:rPr lang="en-US" dirty="0"/>
              <a:t>Relatives</a:t>
            </a:r>
          </a:p>
          <a:p>
            <a:endParaRPr lang="en-US" dirty="0"/>
          </a:p>
          <a:p>
            <a:r>
              <a:rPr lang="en-US" dirty="0"/>
              <a:t>School</a:t>
            </a:r>
          </a:p>
          <a:p>
            <a:pPr lvl="1"/>
            <a:r>
              <a:rPr lang="en-US" dirty="0"/>
              <a:t>Administrators</a:t>
            </a:r>
          </a:p>
          <a:p>
            <a:pPr lvl="1"/>
            <a:r>
              <a:rPr lang="en-US" dirty="0"/>
              <a:t>Counselors</a:t>
            </a:r>
          </a:p>
          <a:p>
            <a:pPr lvl="1"/>
            <a:r>
              <a:rPr lang="en-US" dirty="0"/>
              <a:t>Teachers</a:t>
            </a:r>
          </a:p>
          <a:p>
            <a:pPr lvl="1"/>
            <a:r>
              <a:rPr lang="en-US" dirty="0"/>
              <a:t>Coaches and club advisors</a:t>
            </a:r>
          </a:p>
        </p:txBody>
      </p:sp>
      <p:sp>
        <p:nvSpPr>
          <p:cNvPr id="3" name="Title 2"/>
          <p:cNvSpPr>
            <a:spLocks noGrp="1"/>
          </p:cNvSpPr>
          <p:nvPr>
            <p:ph type="title"/>
          </p:nvPr>
        </p:nvSpPr>
        <p:spPr>
          <a:xfrm>
            <a:off x="529553" y="19686"/>
            <a:ext cx="7886700" cy="1325563"/>
          </a:xfrm>
        </p:spPr>
        <p:txBody>
          <a:bodyPr/>
          <a:lstStyle/>
          <a:p>
            <a:r>
              <a:rPr lang="en-US" dirty="0"/>
              <a:t>Conversations</a:t>
            </a:r>
          </a:p>
        </p:txBody>
      </p:sp>
      <p:sp>
        <p:nvSpPr>
          <p:cNvPr id="4" name="Content Placeholder 1"/>
          <p:cNvSpPr txBox="1">
            <a:spLocks/>
          </p:cNvSpPr>
          <p:nvPr/>
        </p:nvSpPr>
        <p:spPr>
          <a:xfrm>
            <a:off x="4671098" y="1066800"/>
            <a:ext cx="4472902" cy="4953000"/>
          </a:xfrm>
          <a:prstGeom prst="rect">
            <a:avLst/>
          </a:prstGeom>
          <a:effectLst/>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alibri" pitchFamily="34" charset="0"/>
                <a:ea typeface="+mn-ea"/>
                <a:cs typeface="Calibri" pitchFamily="34" charset="0"/>
              </a:defRPr>
            </a:lvl1pPr>
            <a:lvl2pPr marL="742950" indent="-285750" algn="l" defTabSz="914400" rtl="0" eaLnBrk="1" latinLnBrk="0" hangingPunct="1">
              <a:spcBef>
                <a:spcPct val="20000"/>
              </a:spcBef>
              <a:buFont typeface="Courier New" pitchFamily="49" charset="0"/>
              <a:buChar char="o"/>
              <a:defRPr sz="2400" kern="1200">
                <a:solidFill>
                  <a:schemeClr val="tx1"/>
                </a:solidFill>
                <a:latin typeface="Calibri" pitchFamily="34" charset="0"/>
                <a:ea typeface="+mn-ea"/>
                <a:cs typeface="Calibri"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Courier New" pitchFamily="49" charset="0"/>
              <a:buChar char="o"/>
              <a:defRPr sz="1800" kern="120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t>Others</a:t>
            </a:r>
          </a:p>
          <a:p>
            <a:pPr lvl="1"/>
            <a:r>
              <a:rPr lang="en-US" dirty="0"/>
              <a:t>Friends</a:t>
            </a:r>
          </a:p>
          <a:p>
            <a:pPr lvl="1"/>
            <a:r>
              <a:rPr lang="en-US" dirty="0"/>
              <a:t>Local church leaders</a:t>
            </a:r>
          </a:p>
          <a:p>
            <a:pPr lvl="1"/>
            <a:r>
              <a:rPr lang="en-US" dirty="0"/>
              <a:t>Employers</a:t>
            </a:r>
          </a:p>
          <a:p>
            <a:pPr lvl="1"/>
            <a:r>
              <a:rPr lang="en-US" dirty="0"/>
              <a:t>Neighbors</a:t>
            </a:r>
          </a:p>
          <a:p>
            <a:pPr lvl="1"/>
            <a:r>
              <a:rPr lang="en-US" dirty="0"/>
              <a:t>Family friends</a:t>
            </a:r>
          </a:p>
          <a:p>
            <a:pPr lvl="1"/>
            <a:r>
              <a:rPr lang="en-US" dirty="0"/>
              <a:t>Church/community members</a:t>
            </a:r>
          </a:p>
        </p:txBody>
      </p:sp>
    </p:spTree>
    <p:extLst>
      <p:ext uri="{BB962C8B-B14F-4D97-AF65-F5344CB8AC3E}">
        <p14:creationId xmlns:p14="http://schemas.microsoft.com/office/powerpoint/2010/main" val="18698480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292894"/>
            <a:ext cx="8532813" cy="836612"/>
          </a:xfrm>
        </p:spPr>
        <p:txBody>
          <a:bodyPr/>
          <a:lstStyle/>
          <a:p>
            <a:pPr fontAlgn="auto">
              <a:spcAft>
                <a:spcPts val="0"/>
              </a:spcAft>
              <a:defRPr/>
            </a:pPr>
            <a:r>
              <a:rPr lang="en-US" dirty="0"/>
              <a:t>Why Did You Not Attend College?</a:t>
            </a:r>
          </a:p>
        </p:txBody>
      </p:sp>
      <p:graphicFrame>
        <p:nvGraphicFramePr>
          <p:cNvPr id="80898" name="Object 3"/>
          <p:cNvGraphicFramePr>
            <a:graphicFrameLocks/>
          </p:cNvGraphicFramePr>
          <p:nvPr/>
        </p:nvGraphicFramePr>
        <p:xfrm>
          <a:off x="227013" y="863600"/>
          <a:ext cx="8255000" cy="5283200"/>
        </p:xfrm>
        <a:graphic>
          <a:graphicData uri="http://schemas.openxmlformats.org/presentationml/2006/ole">
            <mc:AlternateContent xmlns:mc="http://schemas.openxmlformats.org/markup-compatibility/2006">
              <mc:Choice xmlns:v="urn:schemas-microsoft-com:vml" Requires="v">
                <p:oleObj spid="_x0000_s3090" r:id="rId4" imgW="8254699" imgH="5279594" progId="Excel.Chart.8">
                  <p:embed/>
                </p:oleObj>
              </mc:Choice>
              <mc:Fallback>
                <p:oleObj r:id="rId4" imgW="8254699" imgH="5279594" progId="Excel.Chart.8">
                  <p:embed/>
                  <p:pic>
                    <p:nvPicPr>
                      <p:cNvPr id="80898"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863600"/>
                        <a:ext cx="8255000" cy="528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5715000" y="3756025"/>
            <a:ext cx="2209800" cy="92392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fontAlgn="auto">
              <a:spcBef>
                <a:spcPts val="0"/>
              </a:spcBef>
              <a:spcAft>
                <a:spcPts val="0"/>
              </a:spcAft>
              <a:defRPr/>
            </a:pPr>
            <a:r>
              <a:rPr lang="en-US" dirty="0">
                <a:solidFill>
                  <a:prstClr val="black"/>
                </a:solidFill>
              </a:rPr>
              <a:t>Utah Women and Education Project Research Findings</a:t>
            </a:r>
          </a:p>
        </p:txBody>
      </p:sp>
    </p:spTree>
    <p:extLst>
      <p:ext uri="{BB962C8B-B14F-4D97-AF65-F5344CB8AC3E}">
        <p14:creationId xmlns:p14="http://schemas.microsoft.com/office/powerpoint/2010/main" val="3696652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8475" y="362268"/>
            <a:ext cx="8532813" cy="836612"/>
          </a:xfrm>
        </p:spPr>
        <p:txBody>
          <a:bodyPr/>
          <a:lstStyle/>
          <a:p>
            <a:pPr fontAlgn="auto">
              <a:spcAft>
                <a:spcPts val="0"/>
              </a:spcAft>
              <a:defRPr/>
            </a:pPr>
            <a:r>
              <a:rPr lang="en-US" dirty="0"/>
              <a:t>Why Did You Not Continue?</a:t>
            </a:r>
          </a:p>
        </p:txBody>
      </p:sp>
      <p:graphicFrame>
        <p:nvGraphicFramePr>
          <p:cNvPr id="220162" name="Object 3"/>
          <p:cNvGraphicFramePr>
            <a:graphicFrameLocks/>
          </p:cNvGraphicFramePr>
          <p:nvPr/>
        </p:nvGraphicFramePr>
        <p:xfrm>
          <a:off x="228600" y="914400"/>
          <a:ext cx="8178800" cy="5260975"/>
        </p:xfrm>
        <a:graphic>
          <a:graphicData uri="http://schemas.openxmlformats.org/presentationml/2006/ole">
            <mc:AlternateContent xmlns:mc="http://schemas.openxmlformats.org/markup-compatibility/2006">
              <mc:Choice xmlns:v="urn:schemas-microsoft-com:vml" Requires="v">
                <p:oleObj spid="_x0000_s4114" r:id="rId3" imgW="8175445" imgH="5261304" progId="Excel.Chart.8">
                  <p:embed/>
                </p:oleObj>
              </mc:Choice>
              <mc:Fallback>
                <p:oleObj r:id="rId3" imgW="8175445" imgH="5261304" progId="Excel.Chart.8">
                  <p:embed/>
                  <p:pic>
                    <p:nvPicPr>
                      <p:cNvPr id="220162"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8178800" cy="526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0163" name="TextBox 1"/>
          <p:cNvSpPr txBox="1">
            <a:spLocks noChangeArrowheads="1"/>
          </p:cNvSpPr>
          <p:nvPr/>
        </p:nvSpPr>
        <p:spPr bwMode="auto">
          <a:xfrm>
            <a:off x="381000" y="4876800"/>
            <a:ext cx="1914525" cy="646113"/>
          </a:xfrm>
          <a:prstGeom prst="rect">
            <a:avLst/>
          </a:prstGeom>
          <a:solidFill>
            <a:schemeClr val="accent1"/>
          </a:solidFill>
          <a:ln w="9525">
            <a:solidFill>
              <a:schemeClr val="tx1"/>
            </a:solidFill>
            <a:miter lim="800000"/>
            <a:headEnd/>
            <a:tailEnd/>
          </a:ln>
        </p:spPr>
        <p:txBody>
          <a:bodyPr>
            <a:spAutoFit/>
          </a:bodyPr>
          <a:lstStyle/>
          <a:p>
            <a:r>
              <a:rPr lang="en-US" dirty="0"/>
              <a:t>113 who fit into this category</a:t>
            </a:r>
          </a:p>
        </p:txBody>
      </p:sp>
    </p:spTree>
    <p:extLst>
      <p:ext uri="{BB962C8B-B14F-4D97-AF65-F5344CB8AC3E}">
        <p14:creationId xmlns:p14="http://schemas.microsoft.com/office/powerpoint/2010/main" val="1545463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433" y="1500981"/>
            <a:ext cx="8229600" cy="4953000"/>
          </a:xfrm>
        </p:spPr>
        <p:txBody>
          <a:bodyPr>
            <a:noAutofit/>
          </a:bodyPr>
          <a:lstStyle/>
          <a:p>
            <a:endParaRPr lang="en-US" dirty="0"/>
          </a:p>
          <a:p>
            <a:r>
              <a:rPr lang="en-US" dirty="0"/>
              <a:t>61% of Utah women have paid employment.</a:t>
            </a:r>
          </a:p>
          <a:p>
            <a:r>
              <a:rPr lang="en-US" dirty="0"/>
              <a:t>61% of mothers with preschool children work.</a:t>
            </a:r>
          </a:p>
          <a:p>
            <a:r>
              <a:rPr lang="en-US" dirty="0"/>
              <a:t>73% of mothers with school aged children work.</a:t>
            </a:r>
          </a:p>
          <a:p>
            <a:r>
              <a:rPr lang="en-US" dirty="0"/>
              <a:t>A young woman today can expect to spend more than 30 years in the labor force.</a:t>
            </a:r>
          </a:p>
        </p:txBody>
      </p:sp>
      <p:sp>
        <p:nvSpPr>
          <p:cNvPr id="3" name="Title 2"/>
          <p:cNvSpPr>
            <a:spLocks noGrp="1"/>
          </p:cNvSpPr>
          <p:nvPr>
            <p:ph type="title"/>
          </p:nvPr>
        </p:nvSpPr>
        <p:spPr>
          <a:xfrm>
            <a:off x="487433" y="510698"/>
            <a:ext cx="7886700" cy="1325563"/>
          </a:xfrm>
        </p:spPr>
        <p:txBody>
          <a:bodyPr/>
          <a:lstStyle/>
          <a:p>
            <a:r>
              <a:rPr lang="en-US" dirty="0"/>
              <a:t>Employment Facts for Utah Women</a:t>
            </a:r>
          </a:p>
        </p:txBody>
      </p:sp>
      <p:sp>
        <p:nvSpPr>
          <p:cNvPr id="4" name="TextBox 3"/>
          <p:cNvSpPr txBox="1"/>
          <p:nvPr/>
        </p:nvSpPr>
        <p:spPr>
          <a:xfrm>
            <a:off x="3035015" y="5835134"/>
            <a:ext cx="3235181" cy="369332"/>
          </a:xfrm>
          <a:prstGeom prst="rect">
            <a:avLst/>
          </a:prstGeom>
          <a:noFill/>
        </p:spPr>
        <p:txBody>
          <a:bodyPr wrap="none" rtlCol="0">
            <a:spAutoFit/>
          </a:bodyPr>
          <a:lstStyle/>
          <a:p>
            <a:r>
              <a:rPr lang="en-US" dirty="0"/>
              <a:t>Source: U.S. Census 2015 data</a:t>
            </a:r>
          </a:p>
        </p:txBody>
      </p:sp>
    </p:spTree>
    <p:extLst>
      <p:ext uri="{BB962C8B-B14F-4D97-AF65-F5344CB8AC3E}">
        <p14:creationId xmlns:p14="http://schemas.microsoft.com/office/powerpoint/2010/main" val="35856408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62480"/>
            <a:ext cx="8229600" cy="4953000"/>
          </a:xfrm>
        </p:spPr>
        <p:txBody>
          <a:bodyPr>
            <a:noAutofit/>
          </a:bodyPr>
          <a:lstStyle/>
          <a:p>
            <a:r>
              <a:rPr lang="en-US" dirty="0"/>
              <a:t>Utah has one of the largest wage gaps in the nation.</a:t>
            </a:r>
          </a:p>
          <a:p>
            <a:r>
              <a:rPr lang="en-US" dirty="0"/>
              <a:t>Utah women are less likely than U.S. women to work in jobs that require higher education.</a:t>
            </a:r>
          </a:p>
          <a:p>
            <a:r>
              <a:rPr lang="en-US" dirty="0"/>
              <a:t>Over 40% of employed Utah women work in 2 job groups that pay less than the median state wage for all jobs.</a:t>
            </a:r>
          </a:p>
          <a:p>
            <a:r>
              <a:rPr lang="en-US" dirty="0"/>
              <a:t>Utah men earn more than women who have achieved a higher level of education.</a:t>
            </a:r>
          </a:p>
        </p:txBody>
      </p:sp>
      <p:sp>
        <p:nvSpPr>
          <p:cNvPr id="3" name="Title 2"/>
          <p:cNvSpPr>
            <a:spLocks noGrp="1"/>
          </p:cNvSpPr>
          <p:nvPr>
            <p:ph type="title"/>
          </p:nvPr>
        </p:nvSpPr>
        <p:spPr/>
        <p:txBody>
          <a:bodyPr/>
          <a:lstStyle/>
          <a:p>
            <a:r>
              <a:rPr lang="en-US" dirty="0"/>
              <a:t>Employment Facts for Utah Women</a:t>
            </a:r>
          </a:p>
        </p:txBody>
      </p:sp>
    </p:spTree>
    <p:extLst>
      <p:ext uri="{BB962C8B-B14F-4D97-AF65-F5344CB8AC3E}">
        <p14:creationId xmlns:p14="http://schemas.microsoft.com/office/powerpoint/2010/main" val="2699226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ABA3F5BA-31ED-4442-8F55-7C38BE626DC2}"/>
              </a:ext>
            </a:extLst>
          </p:cNvPr>
          <p:cNvPicPr>
            <a:picLocks noGrp="1" noChangeAspect="1"/>
          </p:cNvPicPr>
          <p:nvPr>
            <p:ph idx="1"/>
          </p:nvPr>
        </p:nvPicPr>
        <p:blipFill>
          <a:blip r:embed="rId2"/>
          <a:stretch>
            <a:fillRect/>
          </a:stretch>
        </p:blipFill>
        <p:spPr>
          <a:xfrm>
            <a:off x="1289799" y="1690689"/>
            <a:ext cx="6564401" cy="4399060"/>
          </a:xfrm>
        </p:spPr>
      </p:pic>
      <p:sp>
        <p:nvSpPr>
          <p:cNvPr id="3" name="Title 2"/>
          <p:cNvSpPr>
            <a:spLocks noGrp="1"/>
          </p:cNvSpPr>
          <p:nvPr>
            <p:ph type="title"/>
          </p:nvPr>
        </p:nvSpPr>
        <p:spPr/>
        <p:txBody>
          <a:bodyPr/>
          <a:lstStyle/>
          <a:p>
            <a:pPr algn="ctr"/>
            <a:r>
              <a:rPr lang="en-US" dirty="0"/>
              <a:t>Utah Women in Higher Education: A Progress Report, 2018</a:t>
            </a:r>
          </a:p>
        </p:txBody>
      </p:sp>
    </p:spTree>
    <p:extLst>
      <p:ext uri="{BB962C8B-B14F-4D97-AF65-F5344CB8AC3E}">
        <p14:creationId xmlns:p14="http://schemas.microsoft.com/office/powerpoint/2010/main" val="2547756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371600"/>
            <a:ext cx="8229600" cy="4724400"/>
          </a:xfrm>
        </p:spPr>
        <p:txBody>
          <a:bodyPr>
            <a:normAutofit/>
          </a:bodyPr>
          <a:lstStyle/>
          <a:p>
            <a:r>
              <a:rPr lang="en-US" sz="2600" dirty="0"/>
              <a:t>Utah young women do not generally understand the broad value of a college/university education</a:t>
            </a:r>
          </a:p>
          <a:p>
            <a:r>
              <a:rPr lang="en-US" sz="2600" dirty="0"/>
              <a:t>More educated – more value they see</a:t>
            </a:r>
          </a:p>
          <a:p>
            <a:r>
              <a:rPr lang="en-US" sz="2600" dirty="0"/>
              <a:t>Many benefits outlined in the brief were not mentioned by </a:t>
            </a:r>
            <a:r>
              <a:rPr lang="en-US" sz="2600" b="1" dirty="0"/>
              <a:t>any</a:t>
            </a:r>
            <a:r>
              <a:rPr lang="en-US" sz="2600" dirty="0"/>
              <a:t> young women</a:t>
            </a:r>
          </a:p>
          <a:p>
            <a:pPr lvl="1"/>
            <a:r>
              <a:rPr lang="en-US" sz="2200" dirty="0"/>
              <a:t>Brief: “The Value of Higher Education for Women in Utah”</a:t>
            </a:r>
          </a:p>
          <a:p>
            <a:r>
              <a:rPr lang="en-US" sz="2600" i="1" dirty="0"/>
              <a:t>Literature: </a:t>
            </a:r>
            <a:r>
              <a:rPr lang="en-US" sz="2600" dirty="0"/>
              <a:t>most of the benefits outlined come with degree programs (GE), not necessarily from certificate/training programs</a:t>
            </a:r>
          </a:p>
        </p:txBody>
      </p:sp>
      <p:sp>
        <p:nvSpPr>
          <p:cNvPr id="3" name="Title 2"/>
          <p:cNvSpPr>
            <a:spLocks noGrp="1"/>
          </p:cNvSpPr>
          <p:nvPr>
            <p:ph type="title"/>
          </p:nvPr>
        </p:nvSpPr>
        <p:spPr/>
        <p:txBody>
          <a:bodyPr/>
          <a:lstStyle/>
          <a:p>
            <a:pPr algn="l"/>
            <a:r>
              <a:rPr lang="en-US" b="1" dirty="0"/>
              <a:t>1. Value of Education</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7975" y="4953000"/>
            <a:ext cx="244792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486399"/>
            <a:ext cx="2243137" cy="1056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5808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0689"/>
            <a:ext cx="8229600" cy="4226560"/>
          </a:xfrm>
        </p:spPr>
        <p:txBody>
          <a:bodyPr>
            <a:noAutofit/>
          </a:bodyPr>
          <a:lstStyle/>
          <a:p>
            <a:r>
              <a:rPr lang="en-US" dirty="0"/>
              <a:t>1) Utah women pursue shorter programs and lower-paying fields of study than Utah men; </a:t>
            </a:r>
          </a:p>
          <a:p>
            <a:r>
              <a:rPr lang="en-US" dirty="0"/>
              <a:t>2) Utah women face unique barriers to persistence, and these explain a greater discrepancy between enrollment and completion compared to Utah men (a higher percentage of Utah women have started but not finished a bachelor’s degree compared to Utah men, US men, and US women); and </a:t>
            </a:r>
          </a:p>
          <a:p>
            <a:r>
              <a:rPr lang="en-US" dirty="0"/>
              <a:t>3) Utah women represent more than half of enrolled students at degree-granting institutions.</a:t>
            </a:r>
          </a:p>
          <a:p>
            <a:endParaRPr lang="en-US" dirty="0"/>
          </a:p>
        </p:txBody>
      </p:sp>
      <p:sp>
        <p:nvSpPr>
          <p:cNvPr id="3" name="Title 2"/>
          <p:cNvSpPr>
            <a:spLocks noGrp="1"/>
          </p:cNvSpPr>
          <p:nvPr>
            <p:ph type="title"/>
          </p:nvPr>
        </p:nvSpPr>
        <p:spPr/>
        <p:txBody>
          <a:bodyPr/>
          <a:lstStyle/>
          <a:p>
            <a:r>
              <a:rPr lang="en-US" dirty="0"/>
              <a:t>Key Findings</a:t>
            </a:r>
          </a:p>
        </p:txBody>
      </p:sp>
    </p:spTree>
    <p:extLst>
      <p:ext uri="{BB962C8B-B14F-4D97-AF65-F5344CB8AC3E}">
        <p14:creationId xmlns:p14="http://schemas.microsoft.com/office/powerpoint/2010/main" val="36610956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0689"/>
            <a:ext cx="8229600" cy="4226560"/>
          </a:xfrm>
        </p:spPr>
        <p:txBody>
          <a:bodyPr>
            <a:noAutofit/>
          </a:bodyPr>
          <a:lstStyle/>
          <a:p>
            <a:r>
              <a:rPr lang="en-US" dirty="0"/>
              <a:t>Utah women are 2</a:t>
            </a:r>
            <a:r>
              <a:rPr lang="en-US" baseline="30000" dirty="0"/>
              <a:t>nd</a:t>
            </a:r>
            <a:r>
              <a:rPr lang="en-US" dirty="0"/>
              <a:t> in the nation in this metric (behind Idaho). </a:t>
            </a:r>
          </a:p>
          <a:p>
            <a:r>
              <a:rPr lang="en-US" dirty="0"/>
              <a:t>27.7% of Utah women have some college, no degree, verses 21% of US women generally. </a:t>
            </a:r>
          </a:p>
          <a:p>
            <a:r>
              <a:rPr lang="en-US" dirty="0"/>
              <a:t>We are good at starting college!                                    Not all Utah women are great                                          at finishing college (even a                                           lower level degree). </a:t>
            </a:r>
          </a:p>
          <a:p>
            <a:endParaRPr lang="en-US" dirty="0"/>
          </a:p>
        </p:txBody>
      </p:sp>
      <p:sp>
        <p:nvSpPr>
          <p:cNvPr id="3" name="Title 2"/>
          <p:cNvSpPr>
            <a:spLocks noGrp="1"/>
          </p:cNvSpPr>
          <p:nvPr>
            <p:ph type="title"/>
          </p:nvPr>
        </p:nvSpPr>
        <p:spPr/>
        <p:txBody>
          <a:bodyPr/>
          <a:lstStyle/>
          <a:p>
            <a:r>
              <a:rPr lang="en-US" dirty="0"/>
              <a:t>Some College, No Degree</a:t>
            </a:r>
          </a:p>
        </p:txBody>
      </p:sp>
      <p:pic>
        <p:nvPicPr>
          <p:cNvPr id="5" name="Picture 4" descr="A group of people standing in front of a computer&#10;&#10;Description automatically generated">
            <a:extLst>
              <a:ext uri="{FF2B5EF4-FFF2-40B4-BE49-F238E27FC236}">
                <a16:creationId xmlns:a16="http://schemas.microsoft.com/office/drawing/2014/main" id="{FB583612-785E-4FAA-8EFB-C66B389A04EE}"/>
              </a:ext>
            </a:extLst>
          </p:cNvPr>
          <p:cNvPicPr>
            <a:picLocks noChangeAspect="1"/>
          </p:cNvPicPr>
          <p:nvPr/>
        </p:nvPicPr>
        <p:blipFill>
          <a:blip r:embed="rId2"/>
          <a:stretch>
            <a:fillRect/>
          </a:stretch>
        </p:blipFill>
        <p:spPr>
          <a:xfrm>
            <a:off x="5466080" y="3545228"/>
            <a:ext cx="3454400" cy="2372021"/>
          </a:xfrm>
          <a:prstGeom prst="rect">
            <a:avLst/>
          </a:prstGeom>
        </p:spPr>
      </p:pic>
    </p:spTree>
    <p:extLst>
      <p:ext uri="{BB962C8B-B14F-4D97-AF65-F5344CB8AC3E}">
        <p14:creationId xmlns:p14="http://schemas.microsoft.com/office/powerpoint/2010/main" val="3744314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1200" y="1684658"/>
            <a:ext cx="8229600" cy="4226560"/>
          </a:xfrm>
        </p:spPr>
        <p:txBody>
          <a:bodyPr>
            <a:noAutofit/>
          </a:bodyPr>
          <a:lstStyle/>
          <a:p>
            <a:pPr marL="0" indent="0">
              <a:buNone/>
            </a:pPr>
            <a:r>
              <a:rPr lang="en-US" dirty="0"/>
              <a:t>Among adults with at least a bachelor’s degree (including those who have earned graduate degrees), Utah women rank lower than Utah men, US women, and US men even though these differences are decreasing over time. This metric, and the association between higher degree levels and higher wages, greater job flexibility, and greater job satisfaction, likely contribute to Utah’s poor outcomes in national comparisons of women’s equality and opportunity.</a:t>
            </a:r>
          </a:p>
          <a:p>
            <a:endParaRPr lang="en-US" dirty="0"/>
          </a:p>
        </p:txBody>
      </p:sp>
      <p:sp>
        <p:nvSpPr>
          <p:cNvPr id="3" name="Title 2"/>
          <p:cNvSpPr>
            <a:spLocks noGrp="1"/>
          </p:cNvSpPr>
          <p:nvPr>
            <p:ph type="title"/>
          </p:nvPr>
        </p:nvSpPr>
        <p:spPr/>
        <p:txBody>
          <a:bodyPr/>
          <a:lstStyle/>
          <a:p>
            <a:r>
              <a:rPr lang="en-US" dirty="0"/>
              <a:t>Key Findings</a:t>
            </a:r>
          </a:p>
        </p:txBody>
      </p:sp>
    </p:spTree>
    <p:extLst>
      <p:ext uri="{BB962C8B-B14F-4D97-AF65-F5344CB8AC3E}">
        <p14:creationId xmlns:p14="http://schemas.microsoft.com/office/powerpoint/2010/main" val="9306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0689"/>
            <a:ext cx="7813040" cy="1479231"/>
          </a:xfrm>
        </p:spPr>
        <p:txBody>
          <a:bodyPr>
            <a:noAutofit/>
          </a:bodyPr>
          <a:lstStyle/>
          <a:p>
            <a:pPr marL="0" indent="0">
              <a:buNone/>
            </a:pPr>
            <a:r>
              <a:rPr lang="en-US" dirty="0"/>
              <a:t>Nationally, women represent a greater share of enrollees and have higher degree attainment. </a:t>
            </a:r>
          </a:p>
          <a:p>
            <a:endParaRPr lang="en-US" dirty="0"/>
          </a:p>
        </p:txBody>
      </p:sp>
      <p:sp>
        <p:nvSpPr>
          <p:cNvPr id="3" name="Title 2"/>
          <p:cNvSpPr>
            <a:spLocks noGrp="1"/>
          </p:cNvSpPr>
          <p:nvPr>
            <p:ph type="title"/>
          </p:nvPr>
        </p:nvSpPr>
        <p:spPr/>
        <p:txBody>
          <a:bodyPr/>
          <a:lstStyle/>
          <a:p>
            <a:r>
              <a:rPr lang="en-US" dirty="0"/>
              <a:t>Utah Women still lag US Women</a:t>
            </a:r>
          </a:p>
        </p:txBody>
      </p:sp>
      <p:pic>
        <p:nvPicPr>
          <p:cNvPr id="5" name="Picture 4">
            <a:extLst>
              <a:ext uri="{FF2B5EF4-FFF2-40B4-BE49-F238E27FC236}">
                <a16:creationId xmlns:a16="http://schemas.microsoft.com/office/drawing/2014/main" id="{F5B0DAAC-C86D-4330-B9A8-1261F12162B3}"/>
              </a:ext>
            </a:extLst>
          </p:cNvPr>
          <p:cNvPicPr>
            <a:picLocks noChangeAspect="1"/>
          </p:cNvPicPr>
          <p:nvPr/>
        </p:nvPicPr>
        <p:blipFill>
          <a:blip r:embed="rId2"/>
          <a:stretch>
            <a:fillRect/>
          </a:stretch>
        </p:blipFill>
        <p:spPr>
          <a:xfrm>
            <a:off x="4335781" y="3429000"/>
            <a:ext cx="4351019" cy="2900679"/>
          </a:xfrm>
          <a:prstGeom prst="rect">
            <a:avLst/>
          </a:prstGeom>
        </p:spPr>
      </p:pic>
      <p:sp>
        <p:nvSpPr>
          <p:cNvPr id="6" name="TextBox 5">
            <a:extLst>
              <a:ext uri="{FF2B5EF4-FFF2-40B4-BE49-F238E27FC236}">
                <a16:creationId xmlns:a16="http://schemas.microsoft.com/office/drawing/2014/main" id="{BCC4B8CC-75A2-43FF-B3F8-AF5321ABB54A}"/>
              </a:ext>
            </a:extLst>
          </p:cNvPr>
          <p:cNvSpPr txBox="1"/>
          <p:nvPr/>
        </p:nvSpPr>
        <p:spPr>
          <a:xfrm>
            <a:off x="457200" y="2612765"/>
            <a:ext cx="3878581" cy="3816429"/>
          </a:xfrm>
          <a:prstGeom prst="rect">
            <a:avLst/>
          </a:prstGeom>
          <a:noFill/>
        </p:spPr>
        <p:txBody>
          <a:bodyPr wrap="square" rtlCol="0">
            <a:spAutoFit/>
          </a:bodyPr>
          <a:lstStyle/>
          <a:p>
            <a:r>
              <a:rPr lang="en-US" sz="2800" dirty="0"/>
              <a:t>Utah women earn lower-level degrees, pursue lower-paying and stereotypically-female fields of study, and have poorer economic outcomes compared to US women.</a:t>
            </a:r>
          </a:p>
          <a:p>
            <a:endParaRPr lang="en-US" dirty="0"/>
          </a:p>
        </p:txBody>
      </p:sp>
    </p:spTree>
    <p:extLst>
      <p:ext uri="{BB962C8B-B14F-4D97-AF65-F5344CB8AC3E}">
        <p14:creationId xmlns:p14="http://schemas.microsoft.com/office/powerpoint/2010/main" val="1999866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Utah Women still lag US Women</a:t>
            </a:r>
          </a:p>
        </p:txBody>
      </p:sp>
      <p:pic>
        <p:nvPicPr>
          <p:cNvPr id="9" name="Content Placeholder 8" descr="A screenshot of a cell phone&#10;&#10;Description automatically generated">
            <a:extLst>
              <a:ext uri="{FF2B5EF4-FFF2-40B4-BE49-F238E27FC236}">
                <a16:creationId xmlns:a16="http://schemas.microsoft.com/office/drawing/2014/main" id="{C0C1B866-02B4-41AA-92C0-481668272F80}"/>
              </a:ext>
            </a:extLst>
          </p:cNvPr>
          <p:cNvPicPr>
            <a:picLocks noGrp="1" noChangeAspect="1"/>
          </p:cNvPicPr>
          <p:nvPr>
            <p:ph idx="1"/>
          </p:nvPr>
        </p:nvPicPr>
        <p:blipFill>
          <a:blip r:embed="rId2"/>
          <a:stretch>
            <a:fillRect/>
          </a:stretch>
        </p:blipFill>
        <p:spPr>
          <a:xfrm>
            <a:off x="1337014" y="1345902"/>
            <a:ext cx="6740186" cy="4949315"/>
          </a:xfrm>
        </p:spPr>
      </p:pic>
    </p:spTree>
    <p:extLst>
      <p:ext uri="{BB962C8B-B14F-4D97-AF65-F5344CB8AC3E}">
        <p14:creationId xmlns:p14="http://schemas.microsoft.com/office/powerpoint/2010/main" val="1784856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11126"/>
            <a:ext cx="7886700" cy="1325563"/>
          </a:xfrm>
        </p:spPr>
        <p:txBody>
          <a:bodyPr/>
          <a:lstStyle/>
          <a:p>
            <a:r>
              <a:rPr lang="en-US" dirty="0"/>
              <a:t>Utah Women in gendered fields</a:t>
            </a:r>
          </a:p>
        </p:txBody>
      </p:sp>
      <p:pic>
        <p:nvPicPr>
          <p:cNvPr id="6" name="Content Placeholder 5" descr="A screenshot of a cell phone&#10;&#10;Description automatically generated">
            <a:extLst>
              <a:ext uri="{FF2B5EF4-FFF2-40B4-BE49-F238E27FC236}">
                <a16:creationId xmlns:a16="http://schemas.microsoft.com/office/drawing/2014/main" id="{9E56411E-6188-493A-9699-D2EDC7408985}"/>
              </a:ext>
            </a:extLst>
          </p:cNvPr>
          <p:cNvPicPr>
            <a:picLocks noGrp="1" noChangeAspect="1"/>
          </p:cNvPicPr>
          <p:nvPr>
            <p:ph idx="1"/>
          </p:nvPr>
        </p:nvPicPr>
        <p:blipFill>
          <a:blip r:embed="rId2"/>
          <a:stretch>
            <a:fillRect/>
          </a:stretch>
        </p:blipFill>
        <p:spPr>
          <a:xfrm>
            <a:off x="1452746" y="1233489"/>
            <a:ext cx="5712486" cy="5075554"/>
          </a:xfrm>
        </p:spPr>
      </p:pic>
    </p:spTree>
    <p:extLst>
      <p:ext uri="{BB962C8B-B14F-4D97-AF65-F5344CB8AC3E}">
        <p14:creationId xmlns:p14="http://schemas.microsoft.com/office/powerpoint/2010/main" val="4171767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0689"/>
            <a:ext cx="8229600" cy="4226560"/>
          </a:xfrm>
        </p:spPr>
        <p:txBody>
          <a:bodyPr>
            <a:noAutofit/>
          </a:bodyPr>
          <a:lstStyle/>
          <a:p>
            <a:r>
              <a:rPr lang="en-US" dirty="0"/>
              <a:t>A greater percentage of women completed an associate degree than had intended (38.5% versus 31.0%). </a:t>
            </a:r>
          </a:p>
          <a:p>
            <a:r>
              <a:rPr lang="en-US" dirty="0"/>
              <a:t>Additionally, though the percentages of men and women intending to earn a bachelor’s degree were nearly identical in their first term, about 51% of men who completed a certificate or degree by 2017 had earned a bachelor’s degree compared to 44.7% for women.</a:t>
            </a:r>
          </a:p>
          <a:p>
            <a:endParaRPr lang="en-US" dirty="0"/>
          </a:p>
        </p:txBody>
      </p:sp>
      <p:sp>
        <p:nvSpPr>
          <p:cNvPr id="3" name="Title 2"/>
          <p:cNvSpPr>
            <a:spLocks noGrp="1"/>
          </p:cNvSpPr>
          <p:nvPr>
            <p:ph type="title"/>
          </p:nvPr>
        </p:nvSpPr>
        <p:spPr/>
        <p:txBody>
          <a:bodyPr/>
          <a:lstStyle/>
          <a:p>
            <a:r>
              <a:rPr lang="en-US" dirty="0"/>
              <a:t>Changing Expectations </a:t>
            </a:r>
          </a:p>
        </p:txBody>
      </p:sp>
    </p:spTree>
    <p:extLst>
      <p:ext uri="{BB962C8B-B14F-4D97-AF65-F5344CB8AC3E}">
        <p14:creationId xmlns:p14="http://schemas.microsoft.com/office/powerpoint/2010/main" val="661493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flipH="1">
            <a:off x="5679440" y="1285067"/>
            <a:ext cx="3373120" cy="4226560"/>
          </a:xfrm>
        </p:spPr>
        <p:txBody>
          <a:bodyPr>
            <a:noAutofit/>
          </a:bodyPr>
          <a:lstStyle/>
          <a:p>
            <a:pPr marL="0" indent="0" algn="ctr">
              <a:buNone/>
            </a:pPr>
            <a:r>
              <a:rPr lang="en-US" dirty="0"/>
              <a:t>Both men and women are less likely to be enrolled in postsecondary education if their household includes their own children who are less than five years old, but this association is more than as strong for women. </a:t>
            </a:r>
          </a:p>
        </p:txBody>
      </p:sp>
      <p:sp>
        <p:nvSpPr>
          <p:cNvPr id="3" name="Title 2"/>
          <p:cNvSpPr>
            <a:spLocks noGrp="1"/>
          </p:cNvSpPr>
          <p:nvPr>
            <p:ph type="title"/>
          </p:nvPr>
        </p:nvSpPr>
        <p:spPr/>
        <p:txBody>
          <a:bodyPr/>
          <a:lstStyle/>
          <a:p>
            <a:r>
              <a:rPr lang="en-US" dirty="0"/>
              <a:t>Family Dynamics</a:t>
            </a:r>
          </a:p>
        </p:txBody>
      </p:sp>
      <p:pic>
        <p:nvPicPr>
          <p:cNvPr id="6" name="Picture 5" descr="A group of people posing for the camera&#10;&#10;Description automatically generated">
            <a:extLst>
              <a:ext uri="{FF2B5EF4-FFF2-40B4-BE49-F238E27FC236}">
                <a16:creationId xmlns:a16="http://schemas.microsoft.com/office/drawing/2014/main" id="{2CB8038B-729A-4E21-B1D1-7196CFA9890C}"/>
              </a:ext>
            </a:extLst>
          </p:cNvPr>
          <p:cNvPicPr>
            <a:picLocks noChangeAspect="1"/>
          </p:cNvPicPr>
          <p:nvPr/>
        </p:nvPicPr>
        <p:blipFill>
          <a:blip r:embed="rId2"/>
          <a:stretch>
            <a:fillRect/>
          </a:stretch>
        </p:blipFill>
        <p:spPr>
          <a:xfrm>
            <a:off x="628650" y="2093738"/>
            <a:ext cx="4836160" cy="3659361"/>
          </a:xfrm>
          <a:prstGeom prst="rect">
            <a:avLst/>
          </a:prstGeom>
        </p:spPr>
      </p:pic>
    </p:spTree>
    <p:extLst>
      <p:ext uri="{BB962C8B-B14F-4D97-AF65-F5344CB8AC3E}">
        <p14:creationId xmlns:p14="http://schemas.microsoft.com/office/powerpoint/2010/main" val="900462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0689"/>
            <a:ext cx="8229600" cy="4226560"/>
          </a:xfrm>
        </p:spPr>
        <p:txBody>
          <a:bodyPr>
            <a:noAutofit/>
          </a:bodyPr>
          <a:lstStyle/>
          <a:p>
            <a:r>
              <a:rPr lang="en-US" dirty="0"/>
              <a:t>Women who are married are more likely to have lower educational attainment. Family formation is associated with lower postsecondary education behavior and attainment for women in Utah. </a:t>
            </a:r>
          </a:p>
          <a:p>
            <a:r>
              <a:rPr lang="en-US" dirty="0"/>
              <a:t>Men who are married are more likely to have graduate degrees (compared to other attainment levels). </a:t>
            </a:r>
          </a:p>
        </p:txBody>
      </p:sp>
      <p:sp>
        <p:nvSpPr>
          <p:cNvPr id="3" name="Title 2"/>
          <p:cNvSpPr>
            <a:spLocks noGrp="1"/>
          </p:cNvSpPr>
          <p:nvPr>
            <p:ph type="title"/>
          </p:nvPr>
        </p:nvSpPr>
        <p:spPr/>
        <p:txBody>
          <a:bodyPr/>
          <a:lstStyle/>
          <a:p>
            <a:r>
              <a:rPr lang="en-US" dirty="0"/>
              <a:t>Family Dynamics</a:t>
            </a:r>
          </a:p>
        </p:txBody>
      </p:sp>
      <p:pic>
        <p:nvPicPr>
          <p:cNvPr id="5" name="Picture 4">
            <a:extLst>
              <a:ext uri="{FF2B5EF4-FFF2-40B4-BE49-F238E27FC236}">
                <a16:creationId xmlns:a16="http://schemas.microsoft.com/office/drawing/2014/main" id="{3C19AD17-B564-47A8-8C82-07D0D657D8BF}"/>
              </a:ext>
            </a:extLst>
          </p:cNvPr>
          <p:cNvPicPr>
            <a:picLocks noChangeAspect="1"/>
          </p:cNvPicPr>
          <p:nvPr/>
        </p:nvPicPr>
        <p:blipFill>
          <a:blip r:embed="rId2"/>
          <a:stretch>
            <a:fillRect/>
          </a:stretch>
        </p:blipFill>
        <p:spPr>
          <a:xfrm>
            <a:off x="2133600" y="4209257"/>
            <a:ext cx="4572000" cy="2155032"/>
          </a:xfrm>
          <a:prstGeom prst="rect">
            <a:avLst/>
          </a:prstGeom>
        </p:spPr>
      </p:pic>
    </p:spTree>
    <p:extLst>
      <p:ext uri="{BB962C8B-B14F-4D97-AF65-F5344CB8AC3E}">
        <p14:creationId xmlns:p14="http://schemas.microsoft.com/office/powerpoint/2010/main" val="4208428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2849"/>
            <a:ext cx="8229600" cy="4226560"/>
          </a:xfrm>
        </p:spPr>
        <p:txBody>
          <a:bodyPr>
            <a:noAutofit/>
          </a:bodyPr>
          <a:lstStyle/>
          <a:p>
            <a:r>
              <a:rPr lang="en-US" dirty="0"/>
              <a:t>We need to provide support to parents (especially mothers) of young children who are pursuing postsecondary education.</a:t>
            </a:r>
          </a:p>
          <a:p>
            <a:r>
              <a:rPr lang="en-US" dirty="0"/>
              <a:t>We need to create and advertise family-friendly work policies in all occupational fields. </a:t>
            </a:r>
          </a:p>
          <a:p>
            <a:r>
              <a:rPr lang="en-US" dirty="0"/>
              <a:t>Women pursue lower-paying fields of study because they hope for flexible employment in the future (such as working only while children are in school), but these fields are linked to poorer economic outcomes. In reality, however, workers with more education tend to have more workplace flexibility and autonomy.</a:t>
            </a:r>
          </a:p>
          <a:p>
            <a:endParaRPr lang="en-US" dirty="0"/>
          </a:p>
        </p:txBody>
      </p:sp>
      <p:sp>
        <p:nvSpPr>
          <p:cNvPr id="3" name="Title 2"/>
          <p:cNvSpPr>
            <a:spLocks noGrp="1"/>
          </p:cNvSpPr>
          <p:nvPr>
            <p:ph type="title"/>
          </p:nvPr>
        </p:nvSpPr>
        <p:spPr>
          <a:xfrm>
            <a:off x="232410" y="0"/>
            <a:ext cx="7886700" cy="1325563"/>
          </a:xfrm>
        </p:spPr>
        <p:txBody>
          <a:bodyPr/>
          <a:lstStyle/>
          <a:p>
            <a:r>
              <a:rPr lang="en-US" dirty="0"/>
              <a:t>Supporting Utah Women </a:t>
            </a:r>
          </a:p>
        </p:txBody>
      </p:sp>
    </p:spTree>
    <p:extLst>
      <p:ext uri="{BB962C8B-B14F-4D97-AF65-F5344CB8AC3E}">
        <p14:creationId xmlns:p14="http://schemas.microsoft.com/office/powerpoint/2010/main" val="2085839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295400"/>
            <a:ext cx="8229600" cy="4724400"/>
          </a:xfrm>
        </p:spPr>
        <p:txBody>
          <a:bodyPr>
            <a:normAutofit/>
          </a:bodyPr>
          <a:lstStyle/>
          <a:p>
            <a:r>
              <a:rPr lang="en-US" sz="2600" dirty="0"/>
              <a:t>Many women stated that they do not need a college education because they </a:t>
            </a:r>
            <a:r>
              <a:rPr lang="en-US" sz="2600" b="1" dirty="0"/>
              <a:t>“will not use it.”</a:t>
            </a:r>
          </a:p>
          <a:p>
            <a:r>
              <a:rPr lang="en-US" sz="2600" dirty="0"/>
              <a:t>Many say they do not want to go to college (or return) unless they know </a:t>
            </a:r>
            <a:r>
              <a:rPr lang="en-US" sz="2600" b="1" dirty="0"/>
              <a:t>“exactly” </a:t>
            </a:r>
            <a:r>
              <a:rPr lang="en-US" sz="2600" dirty="0"/>
              <a:t>what they want to do. For example, one states: </a:t>
            </a:r>
            <a:r>
              <a:rPr lang="en-US" sz="2600" b="1" dirty="0"/>
              <a:t>“I don’t want to waste my time or money.”</a:t>
            </a:r>
          </a:p>
          <a:p>
            <a:r>
              <a:rPr lang="en-US" sz="2600" dirty="0"/>
              <a:t>Some participants assume that a number of their courses (GE primarily) are a </a:t>
            </a:r>
            <a:r>
              <a:rPr lang="en-US" sz="2600" b="1" dirty="0"/>
              <a:t>“waste” </a:t>
            </a:r>
            <a:r>
              <a:rPr lang="en-US" sz="2600" dirty="0"/>
              <a:t>because they do not teach them exactly what they think they need to learn.</a:t>
            </a:r>
          </a:p>
        </p:txBody>
      </p:sp>
      <p:sp>
        <p:nvSpPr>
          <p:cNvPr id="3" name="Title 2"/>
          <p:cNvSpPr>
            <a:spLocks noGrp="1"/>
          </p:cNvSpPr>
          <p:nvPr>
            <p:ph type="title"/>
          </p:nvPr>
        </p:nvSpPr>
        <p:spPr>
          <a:xfrm>
            <a:off x="628650" y="175418"/>
            <a:ext cx="7886700" cy="1325563"/>
          </a:xfrm>
        </p:spPr>
        <p:txBody>
          <a:bodyPr/>
          <a:lstStyle/>
          <a:p>
            <a:r>
              <a:rPr lang="en-US" dirty="0"/>
              <a:t>Value of Education (2)</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513" y="5181600"/>
            <a:ext cx="399097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3631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5600" y="3037839"/>
            <a:ext cx="8331200" cy="2259649"/>
          </a:xfrm>
        </p:spPr>
        <p:txBody>
          <a:bodyPr>
            <a:noAutofit/>
          </a:bodyPr>
          <a:lstStyle/>
          <a:p>
            <a:r>
              <a:rPr lang="en-US" dirty="0"/>
              <a:t>USHE analyses show that in most institutions the distribution of men and women across fields of study is becoming more diverse over time.</a:t>
            </a:r>
          </a:p>
          <a:p>
            <a:r>
              <a:rPr lang="en-US" dirty="0"/>
              <a:t>Yet, Utah women’s postsecondary educational attainment is still gendered by program length and field of study—both of which are linked to less favorable economic outcomes.</a:t>
            </a:r>
          </a:p>
          <a:p>
            <a:endParaRPr lang="en-US" dirty="0"/>
          </a:p>
        </p:txBody>
      </p:sp>
      <p:sp>
        <p:nvSpPr>
          <p:cNvPr id="3" name="Title 2"/>
          <p:cNvSpPr>
            <a:spLocks noGrp="1"/>
          </p:cNvSpPr>
          <p:nvPr>
            <p:ph type="title"/>
          </p:nvPr>
        </p:nvSpPr>
        <p:spPr>
          <a:xfrm>
            <a:off x="232410" y="1066800"/>
            <a:ext cx="7886700" cy="1452880"/>
          </a:xfrm>
        </p:spPr>
        <p:txBody>
          <a:bodyPr/>
          <a:lstStyle/>
          <a:p>
            <a:r>
              <a:rPr lang="en-US" dirty="0"/>
              <a:t>Looking ahead</a:t>
            </a:r>
          </a:p>
        </p:txBody>
      </p:sp>
      <p:pic>
        <p:nvPicPr>
          <p:cNvPr id="5" name="Picture 4" descr="A picture containing wall, indoor&#10;&#10;Description automatically generated">
            <a:extLst>
              <a:ext uri="{FF2B5EF4-FFF2-40B4-BE49-F238E27FC236}">
                <a16:creationId xmlns:a16="http://schemas.microsoft.com/office/drawing/2014/main" id="{4F7FD16D-310F-4F5C-842A-19C97D982AB9}"/>
              </a:ext>
            </a:extLst>
          </p:cNvPr>
          <p:cNvPicPr>
            <a:picLocks noChangeAspect="1"/>
          </p:cNvPicPr>
          <p:nvPr/>
        </p:nvPicPr>
        <p:blipFill>
          <a:blip r:embed="rId2"/>
          <a:stretch>
            <a:fillRect/>
          </a:stretch>
        </p:blipFill>
        <p:spPr>
          <a:xfrm>
            <a:off x="5303520" y="428270"/>
            <a:ext cx="3475990" cy="2411449"/>
          </a:xfrm>
          <a:prstGeom prst="rect">
            <a:avLst/>
          </a:prstGeom>
        </p:spPr>
      </p:pic>
    </p:spTree>
    <p:extLst>
      <p:ext uri="{BB962C8B-B14F-4D97-AF65-F5344CB8AC3E}">
        <p14:creationId xmlns:p14="http://schemas.microsoft.com/office/powerpoint/2010/main" val="9980542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315720"/>
            <a:ext cx="7509510" cy="4724400"/>
          </a:xfrm>
        </p:spPr>
        <p:txBody>
          <a:bodyPr/>
          <a:lstStyle/>
          <a:p>
            <a:r>
              <a:rPr lang="en-US" dirty="0"/>
              <a:t>What can each of us do in our role to better understand and impact the state of women’s higher education in Utah? </a:t>
            </a:r>
          </a:p>
          <a:p>
            <a:r>
              <a:rPr lang="en-US" dirty="0"/>
              <a:t>What tools and resources do we need to take action and lead change within our own sphere of influence?</a:t>
            </a:r>
          </a:p>
          <a:p>
            <a:r>
              <a:rPr lang="en-US" dirty="0"/>
              <a:t>Who do we need to                                            educate and inspire to                                           join us in our efforts?</a:t>
            </a:r>
          </a:p>
          <a:p>
            <a:endParaRPr lang="en-US" dirty="0"/>
          </a:p>
        </p:txBody>
      </p:sp>
      <p:sp>
        <p:nvSpPr>
          <p:cNvPr id="3" name="Title 2"/>
          <p:cNvSpPr>
            <a:spLocks noGrp="1"/>
          </p:cNvSpPr>
          <p:nvPr>
            <p:ph type="title"/>
          </p:nvPr>
        </p:nvSpPr>
        <p:spPr/>
        <p:txBody>
          <a:bodyPr/>
          <a:lstStyle/>
          <a:p>
            <a:r>
              <a:rPr lang="en-US" dirty="0"/>
              <a:t>Taking Action</a:t>
            </a:r>
          </a:p>
        </p:txBody>
      </p:sp>
      <p:pic>
        <p:nvPicPr>
          <p:cNvPr id="5" name="Picture 4" descr="A group of people standing in front of a crowd&#10;&#10;Description automatically generated">
            <a:extLst>
              <a:ext uri="{FF2B5EF4-FFF2-40B4-BE49-F238E27FC236}">
                <a16:creationId xmlns:a16="http://schemas.microsoft.com/office/drawing/2014/main" id="{9AD28D98-B8FF-454C-9984-854427480F8B}"/>
              </a:ext>
            </a:extLst>
          </p:cNvPr>
          <p:cNvPicPr>
            <a:picLocks noChangeAspect="1"/>
          </p:cNvPicPr>
          <p:nvPr/>
        </p:nvPicPr>
        <p:blipFill>
          <a:blip r:embed="rId2"/>
          <a:stretch>
            <a:fillRect/>
          </a:stretch>
        </p:blipFill>
        <p:spPr>
          <a:xfrm>
            <a:off x="4874894" y="3697604"/>
            <a:ext cx="3994785" cy="2663190"/>
          </a:xfrm>
          <a:prstGeom prst="rect">
            <a:avLst/>
          </a:prstGeom>
        </p:spPr>
      </p:pic>
    </p:spTree>
    <p:extLst>
      <p:ext uri="{BB962C8B-B14F-4D97-AF65-F5344CB8AC3E}">
        <p14:creationId xmlns:p14="http://schemas.microsoft.com/office/powerpoint/2010/main" val="1534295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6400"/>
            <a:ext cx="8229600" cy="4724400"/>
          </a:xfrm>
        </p:spPr>
        <p:txBody>
          <a:bodyPr/>
          <a:lstStyle/>
          <a:p>
            <a:pPr marL="0" indent="0">
              <a:buNone/>
            </a:pPr>
            <a:r>
              <a:rPr lang="en-US" sz="2800" dirty="0"/>
              <a:t>Formal postsecondary education is a critical foundation for Utah girls and women of all ages to be able to fully develop themselves toward reaching their inherent potential. All of us can assist in some way to help more young women in Utah do just that! </a:t>
            </a:r>
          </a:p>
          <a:p>
            <a:pPr marL="0" indent="0">
              <a:buNone/>
            </a:pPr>
            <a:endParaRPr lang="en-US" dirty="0"/>
          </a:p>
        </p:txBody>
      </p:sp>
      <p:sp>
        <p:nvSpPr>
          <p:cNvPr id="3" name="Title 2"/>
          <p:cNvSpPr>
            <a:spLocks noGrp="1"/>
          </p:cNvSpPr>
          <p:nvPr>
            <p:ph type="title"/>
          </p:nvPr>
        </p:nvSpPr>
        <p:spPr/>
        <p:txBody>
          <a:bodyPr/>
          <a:lstStyle/>
          <a:p>
            <a:r>
              <a:rPr lang="en-US" dirty="0"/>
              <a:t>Conclusion</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267200"/>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00500"/>
            <a:ext cx="22764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6493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7530" y="1027907"/>
            <a:ext cx="7886700" cy="4351338"/>
          </a:xfrm>
        </p:spPr>
        <p:txBody>
          <a:bodyPr>
            <a:noAutofit/>
          </a:bodyPr>
          <a:lstStyle/>
          <a:p>
            <a:pPr marL="0" indent="0" algn="ctr">
              <a:buNone/>
            </a:pPr>
            <a:endParaRPr lang="en-US" sz="2800" dirty="0"/>
          </a:p>
          <a:p>
            <a:pPr marL="0" indent="0" algn="ctr">
              <a:buNone/>
            </a:pPr>
            <a:r>
              <a:rPr lang="en-US" b="1" dirty="0"/>
              <a:t>Robbyn Scribner</a:t>
            </a:r>
            <a:r>
              <a:rPr lang="en-US" dirty="0"/>
              <a:t>, Assistant Director</a:t>
            </a:r>
          </a:p>
          <a:p>
            <a:pPr marL="0" indent="0" algn="ctr">
              <a:buNone/>
            </a:pPr>
            <a:r>
              <a:rPr lang="en-US" dirty="0">
                <a:latin typeface="Calibri" panose="020F0502020204030204" pitchFamily="34" charset="0"/>
              </a:rPr>
              <a:t>Utah Women and Leadership Project</a:t>
            </a:r>
          </a:p>
          <a:p>
            <a:pPr marL="0" indent="0" algn="ctr">
              <a:buNone/>
            </a:pPr>
            <a:r>
              <a:rPr lang="en-US" dirty="0"/>
              <a:t>rscribner@uvu.edu</a:t>
            </a:r>
            <a:endParaRPr lang="en-US" dirty="0">
              <a:latin typeface="Calibri" panose="020F0502020204030204" pitchFamily="34" charset="0"/>
            </a:endParaRPr>
          </a:p>
          <a:p>
            <a:pPr marL="0" indent="0" algn="ctr">
              <a:buNone/>
            </a:pPr>
            <a:endParaRPr lang="en-US" sz="2800" b="1" dirty="0">
              <a:latin typeface="Calibri" panose="020F0502020204030204" pitchFamily="34" charset="0"/>
            </a:endParaRPr>
          </a:p>
          <a:p>
            <a:pPr marL="0" indent="0" algn="ctr">
              <a:buNone/>
            </a:pPr>
            <a:r>
              <a:rPr lang="en-US" sz="2800" b="1" dirty="0">
                <a:latin typeface="Calibri" panose="020F0502020204030204" pitchFamily="34" charset="0"/>
              </a:rPr>
              <a:t>Dr. Susan R. Madsen</a:t>
            </a:r>
            <a:r>
              <a:rPr lang="en-US" sz="2800" dirty="0">
                <a:latin typeface="Calibri" panose="020F0502020204030204" pitchFamily="34" charset="0"/>
              </a:rPr>
              <a:t>, </a:t>
            </a:r>
            <a:r>
              <a:rPr lang="en-US" dirty="0">
                <a:latin typeface="Calibri" panose="020F0502020204030204" pitchFamily="34" charset="0"/>
              </a:rPr>
              <a:t>Founder and </a:t>
            </a:r>
            <a:r>
              <a:rPr lang="en-US" sz="2800" dirty="0">
                <a:latin typeface="Calibri" panose="020F0502020204030204" pitchFamily="34" charset="0"/>
              </a:rPr>
              <a:t>Director, </a:t>
            </a:r>
          </a:p>
          <a:p>
            <a:pPr marL="0" indent="0" algn="ctr">
              <a:buNone/>
            </a:pPr>
            <a:r>
              <a:rPr lang="en-US" sz="2800" dirty="0">
                <a:latin typeface="Calibri" panose="020F0502020204030204" pitchFamily="34" charset="0"/>
              </a:rPr>
              <a:t>Utah Women and Leadership Project</a:t>
            </a:r>
          </a:p>
          <a:p>
            <a:pPr marL="0" indent="0" algn="ctr">
              <a:buNone/>
            </a:pPr>
            <a:r>
              <a:rPr lang="en-US" sz="2800" dirty="0">
                <a:latin typeface="Calibri" panose="020F0502020204030204" pitchFamily="34" charset="0"/>
              </a:rPr>
              <a:t>Utah Valley University, Woodbury School of Business</a:t>
            </a:r>
          </a:p>
          <a:p>
            <a:pPr marL="0" indent="0" algn="ctr">
              <a:buNone/>
            </a:pPr>
            <a:r>
              <a:rPr lang="en-US" sz="2800" dirty="0"/>
              <a:t>madsensu@uvu.edu</a:t>
            </a:r>
            <a:endParaRPr lang="en-US" sz="2800" dirty="0">
              <a:latin typeface="Calibri" panose="020F0502020204030204" pitchFamily="34" charset="0"/>
            </a:endParaRPr>
          </a:p>
          <a:p>
            <a:pPr marL="0" indent="0" algn="ctr">
              <a:buNone/>
            </a:pPr>
            <a:endParaRPr lang="en-US" sz="2800" b="1" dirty="0"/>
          </a:p>
        </p:txBody>
      </p:sp>
      <p:sp>
        <p:nvSpPr>
          <p:cNvPr id="3" name="Title 2"/>
          <p:cNvSpPr>
            <a:spLocks noGrp="1"/>
          </p:cNvSpPr>
          <p:nvPr>
            <p:ph type="title"/>
          </p:nvPr>
        </p:nvSpPr>
        <p:spPr/>
        <p:txBody>
          <a:bodyPr/>
          <a:lstStyle/>
          <a:p>
            <a:r>
              <a:rPr lang="en-US" dirty="0"/>
              <a:t>Thank you!</a:t>
            </a:r>
          </a:p>
        </p:txBody>
      </p:sp>
      <p:pic>
        <p:nvPicPr>
          <p:cNvPr id="6" name="Picture 5">
            <a:extLst>
              <a:ext uri="{FF2B5EF4-FFF2-40B4-BE49-F238E27FC236}">
                <a16:creationId xmlns:a16="http://schemas.microsoft.com/office/drawing/2014/main" id="{4949EAE3-D47F-44FA-A387-A74BAF4FBC1A}"/>
              </a:ext>
            </a:extLst>
          </p:cNvPr>
          <p:cNvPicPr>
            <a:picLocks noChangeAspect="1"/>
          </p:cNvPicPr>
          <p:nvPr/>
        </p:nvPicPr>
        <p:blipFill>
          <a:blip r:embed="rId2"/>
          <a:stretch>
            <a:fillRect/>
          </a:stretch>
        </p:blipFill>
        <p:spPr>
          <a:xfrm>
            <a:off x="334263" y="5527041"/>
            <a:ext cx="1473630" cy="931578"/>
          </a:xfrm>
          <a:prstGeom prst="rect">
            <a:avLst/>
          </a:prstGeom>
        </p:spPr>
      </p:pic>
    </p:spTree>
    <p:extLst>
      <p:ext uri="{BB962C8B-B14F-4D97-AF65-F5344CB8AC3E}">
        <p14:creationId xmlns:p14="http://schemas.microsoft.com/office/powerpoint/2010/main" val="2149870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98" y="1143000"/>
            <a:ext cx="8229600" cy="5486400"/>
          </a:xfrm>
        </p:spPr>
        <p:txBody>
          <a:bodyPr>
            <a:normAutofit fontScale="85000" lnSpcReduction="20000"/>
          </a:bodyPr>
          <a:lstStyle/>
          <a:p>
            <a:pPr marL="914400" indent="-914400">
              <a:lnSpc>
                <a:spcPct val="120000"/>
              </a:lnSpc>
              <a:spcBef>
                <a:spcPts val="0"/>
              </a:spcBef>
              <a:buFont typeface="Arial" charset="0"/>
              <a:buNone/>
              <a:tabLst>
                <a:tab pos="1147763" algn="l"/>
              </a:tabLst>
              <a:defRPr/>
            </a:pPr>
            <a:r>
              <a:rPr lang="en-US" dirty="0"/>
              <a:t>96.3%		</a:t>
            </a:r>
            <a:r>
              <a:rPr lang="en-US" b="1" dirty="0"/>
              <a:t>Economic/ financial</a:t>
            </a:r>
          </a:p>
          <a:p>
            <a:pPr marL="1147763" indent="-1147763">
              <a:lnSpc>
                <a:spcPct val="120000"/>
              </a:lnSpc>
              <a:spcBef>
                <a:spcPts val="0"/>
              </a:spcBef>
              <a:buFont typeface="Arial" charset="0"/>
              <a:buNone/>
              <a:tabLst>
                <a:tab pos="1147763" algn="l"/>
              </a:tabLst>
              <a:defRPr/>
            </a:pPr>
            <a:r>
              <a:rPr lang="en-US" dirty="0"/>
              <a:t>54.3%	</a:t>
            </a:r>
            <a:r>
              <a:rPr lang="en-US" b="1" dirty="0"/>
              <a:t>Knowledge/learning</a:t>
            </a:r>
          </a:p>
          <a:p>
            <a:pPr marL="1025525" indent="-1025525">
              <a:lnSpc>
                <a:spcPct val="120000"/>
              </a:lnSpc>
              <a:spcBef>
                <a:spcPts val="0"/>
              </a:spcBef>
              <a:buFont typeface="Arial" charset="0"/>
              <a:buNone/>
              <a:tabLst>
                <a:tab pos="1147763" algn="l"/>
              </a:tabLst>
              <a:defRPr/>
            </a:pPr>
            <a:r>
              <a:rPr lang="en-US" dirty="0"/>
              <a:t>40.8%  		Self-esteem/self-worth/self-knowledge</a:t>
            </a:r>
          </a:p>
          <a:p>
            <a:pPr marL="1025525" indent="-1025525">
              <a:lnSpc>
                <a:spcPct val="120000"/>
              </a:lnSpc>
              <a:spcBef>
                <a:spcPts val="0"/>
              </a:spcBef>
              <a:buFont typeface="Arial" charset="0"/>
              <a:buNone/>
              <a:tabLst>
                <a:tab pos="1147763" algn="l"/>
              </a:tabLst>
              <a:defRPr/>
            </a:pPr>
            <a:r>
              <a:rPr lang="en-US" dirty="0"/>
              <a:t>32.2%		Better life/future opportunities</a:t>
            </a:r>
          </a:p>
          <a:p>
            <a:pPr marL="914400" indent="-914400">
              <a:lnSpc>
                <a:spcPct val="120000"/>
              </a:lnSpc>
              <a:spcBef>
                <a:spcPts val="0"/>
              </a:spcBef>
              <a:buFont typeface="Arial" charset="0"/>
              <a:buNone/>
              <a:tabLst>
                <a:tab pos="1147763" algn="l"/>
              </a:tabLst>
              <a:defRPr/>
            </a:pPr>
            <a:r>
              <a:rPr lang="en-US" dirty="0"/>
              <a:t>26.5%	  	Self-development/self-improvement </a:t>
            </a:r>
          </a:p>
          <a:p>
            <a:pPr marL="914400" indent="-914400">
              <a:lnSpc>
                <a:spcPct val="120000"/>
              </a:lnSpc>
              <a:spcBef>
                <a:spcPts val="0"/>
              </a:spcBef>
              <a:buFont typeface="Arial" charset="0"/>
              <a:buNone/>
              <a:tabLst>
                <a:tab pos="1147763" algn="l"/>
              </a:tabLst>
              <a:defRPr/>
            </a:pPr>
            <a:r>
              <a:rPr lang="en-US" dirty="0"/>
              <a:t>26.1%  	</a:t>
            </a:r>
            <a:r>
              <a:rPr lang="en-US" dirty="0" smtClean="0"/>
              <a:t>	Equity </a:t>
            </a:r>
            <a:r>
              <a:rPr lang="en-US" dirty="0"/>
              <a:t>with men/respect for women</a:t>
            </a:r>
          </a:p>
          <a:p>
            <a:pPr marL="914400" indent="-914400">
              <a:lnSpc>
                <a:spcPct val="120000"/>
              </a:lnSpc>
              <a:spcBef>
                <a:spcPts val="0"/>
              </a:spcBef>
              <a:buFont typeface="Arial" charset="0"/>
              <a:buNone/>
              <a:tabLst>
                <a:tab pos="1147763" algn="l"/>
              </a:tabLst>
              <a:defRPr/>
            </a:pPr>
            <a:r>
              <a:rPr lang="en-US" dirty="0"/>
              <a:t>21.2%		Independence</a:t>
            </a:r>
          </a:p>
          <a:p>
            <a:pPr marL="914400" indent="-914400">
              <a:lnSpc>
                <a:spcPct val="120000"/>
              </a:lnSpc>
              <a:spcBef>
                <a:spcPts val="0"/>
              </a:spcBef>
              <a:buFont typeface="Arial" charset="0"/>
              <a:buNone/>
              <a:tabLst>
                <a:tab pos="1147763" algn="l"/>
              </a:tabLst>
              <a:defRPr/>
            </a:pPr>
            <a:r>
              <a:rPr lang="en-US" dirty="0"/>
              <a:t>20.0%		</a:t>
            </a:r>
            <a:r>
              <a:rPr lang="en-US" b="1" dirty="0"/>
              <a:t>Teach children/example to children</a:t>
            </a:r>
          </a:p>
          <a:p>
            <a:pPr marL="914400" indent="-914400">
              <a:lnSpc>
                <a:spcPct val="120000"/>
              </a:lnSpc>
              <a:spcBef>
                <a:spcPts val="0"/>
              </a:spcBef>
              <a:buFont typeface="Arial" charset="0"/>
              <a:buNone/>
              <a:tabLst>
                <a:tab pos="1147763" algn="l"/>
              </a:tabLst>
              <a:defRPr/>
            </a:pPr>
            <a:r>
              <a:rPr lang="en-US" dirty="0"/>
              <a:t>14.7%	 	Influence society/make a difference</a:t>
            </a:r>
          </a:p>
          <a:p>
            <a:pPr marL="914400" indent="-914400">
              <a:lnSpc>
                <a:spcPct val="120000"/>
              </a:lnSpc>
              <a:spcBef>
                <a:spcPts val="0"/>
              </a:spcBef>
              <a:buFont typeface="Arial" charset="0"/>
              <a:buNone/>
              <a:tabLst>
                <a:tab pos="1147763" algn="l"/>
              </a:tabLst>
              <a:defRPr/>
            </a:pPr>
            <a:r>
              <a:rPr lang="en-US" dirty="0"/>
              <a:t>11.8%	 	Social benefits/improve social skills</a:t>
            </a:r>
          </a:p>
          <a:p>
            <a:pPr marL="914400" indent="-914400">
              <a:lnSpc>
                <a:spcPct val="120000"/>
              </a:lnSpc>
              <a:spcBef>
                <a:spcPts val="0"/>
              </a:spcBef>
              <a:buFont typeface="Arial" charset="0"/>
              <a:buNone/>
              <a:tabLst>
                <a:tab pos="1147763" algn="l"/>
              </a:tabLst>
              <a:defRPr/>
            </a:pPr>
            <a:r>
              <a:rPr lang="en-US" dirty="0"/>
              <a:t>  9.8%	 	Helping others</a:t>
            </a:r>
          </a:p>
          <a:p>
            <a:pPr marL="914400" indent="-914400">
              <a:lnSpc>
                <a:spcPct val="120000"/>
              </a:lnSpc>
              <a:spcBef>
                <a:spcPts val="0"/>
              </a:spcBef>
              <a:buFont typeface="Arial" charset="0"/>
              <a:buNone/>
              <a:tabLst>
                <a:tab pos="1147763" algn="l"/>
              </a:tabLst>
              <a:defRPr/>
            </a:pPr>
            <a:r>
              <a:rPr lang="en-US" dirty="0"/>
              <a:t>  8.6%		</a:t>
            </a:r>
            <a:r>
              <a:rPr lang="en-US" b="1" dirty="0"/>
              <a:t>Competencies</a:t>
            </a:r>
            <a:r>
              <a:rPr lang="en-US" dirty="0"/>
              <a:t> (e.g., critical thinking, problem </a:t>
            </a:r>
          </a:p>
          <a:p>
            <a:pPr marL="914400" indent="-914400">
              <a:lnSpc>
                <a:spcPct val="120000"/>
              </a:lnSpc>
              <a:spcBef>
                <a:spcPts val="0"/>
              </a:spcBef>
              <a:buFont typeface="Arial" charset="0"/>
              <a:buNone/>
              <a:tabLst>
                <a:tab pos="1147763" algn="l"/>
              </a:tabLst>
              <a:defRPr/>
            </a:pPr>
            <a:r>
              <a:rPr lang="en-US" dirty="0"/>
              <a:t>		solving, community, decision making, human</a:t>
            </a:r>
          </a:p>
          <a:p>
            <a:pPr marL="914400" indent="-914400">
              <a:lnSpc>
                <a:spcPct val="120000"/>
              </a:lnSpc>
              <a:spcBef>
                <a:spcPts val="0"/>
              </a:spcBef>
              <a:buFont typeface="Arial" charset="0"/>
              <a:buNone/>
              <a:tabLst>
                <a:tab pos="1147763" algn="l"/>
              </a:tabLst>
              <a:defRPr/>
            </a:pPr>
            <a:r>
              <a:rPr lang="en-US" dirty="0"/>
              <a:t>		behavior, tolerance of others)</a:t>
            </a:r>
          </a:p>
          <a:p>
            <a:pPr marL="0" indent="0">
              <a:buNone/>
            </a:pPr>
            <a:endParaRPr lang="en-US" dirty="0"/>
          </a:p>
        </p:txBody>
      </p:sp>
      <p:sp>
        <p:nvSpPr>
          <p:cNvPr id="3" name="Title 2"/>
          <p:cNvSpPr>
            <a:spLocks noGrp="1"/>
          </p:cNvSpPr>
          <p:nvPr>
            <p:ph type="title"/>
          </p:nvPr>
        </p:nvSpPr>
        <p:spPr>
          <a:xfrm>
            <a:off x="628650" y="50166"/>
            <a:ext cx="7886700" cy="1325563"/>
          </a:xfrm>
        </p:spPr>
        <p:txBody>
          <a:bodyPr/>
          <a:lstStyle/>
          <a:p>
            <a:r>
              <a:rPr lang="en-US" dirty="0"/>
              <a:t>Value of Education Categories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357437"/>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333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4400</Words>
  <Application>Microsoft Office PowerPoint</Application>
  <PresentationFormat>On-screen Show (4:3)</PresentationFormat>
  <Paragraphs>396</Paragraphs>
  <Slides>83</Slides>
  <Notes>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90" baseType="lpstr">
      <vt:lpstr>Arial</vt:lpstr>
      <vt:lpstr>Calibri</vt:lpstr>
      <vt:lpstr>Calibri Light</vt:lpstr>
      <vt:lpstr>Candara</vt:lpstr>
      <vt:lpstr>Courier New</vt:lpstr>
      <vt:lpstr>Office Theme</vt:lpstr>
      <vt:lpstr>Microsoft Excel Chart</vt:lpstr>
      <vt:lpstr>PowerPoint Presentation</vt:lpstr>
      <vt:lpstr>Purpose</vt:lpstr>
      <vt:lpstr>Utah Women and Education Initiative (now part of Utah Women &amp; Leadership Project)</vt:lpstr>
      <vt:lpstr>Study</vt:lpstr>
      <vt:lpstr>Study Limitations</vt:lpstr>
      <vt:lpstr>Data Outline</vt:lpstr>
      <vt:lpstr>1. Value of Education</vt:lpstr>
      <vt:lpstr>Value of Education (2)</vt:lpstr>
      <vt:lpstr>Value of Education Categories</vt:lpstr>
      <vt:lpstr>Value of Higher Education</vt:lpstr>
      <vt:lpstr>Economic</vt:lpstr>
      <vt:lpstr>Economic</vt:lpstr>
      <vt:lpstr>Poverty Rates</vt:lpstr>
      <vt:lpstr>Health &amp; Wellbeing</vt:lpstr>
      <vt:lpstr>Health &amp; Wellbeing</vt:lpstr>
      <vt:lpstr>Civic and Community Engagement</vt:lpstr>
      <vt:lpstr>Other Social Benefits</vt:lpstr>
      <vt:lpstr>Parenting</vt:lpstr>
      <vt:lpstr>Parenting</vt:lpstr>
      <vt:lpstr>Parenting</vt:lpstr>
      <vt:lpstr>Parents and Children</vt:lpstr>
      <vt:lpstr>Reading Proficiency</vt:lpstr>
      <vt:lpstr>Intellectual/Cognitive</vt:lpstr>
      <vt:lpstr>Intellectual/Cognitive</vt:lpstr>
      <vt:lpstr>Self-Development</vt:lpstr>
      <vt:lpstr>Self-Development</vt:lpstr>
      <vt:lpstr>Takeaways</vt:lpstr>
      <vt:lpstr>2. Intentions</vt:lpstr>
      <vt:lpstr>Commitment to Attend and Graduate</vt:lpstr>
      <vt:lpstr>Takeaways</vt:lpstr>
      <vt:lpstr>3. Aspirations</vt:lpstr>
      <vt:lpstr>Perceptions</vt:lpstr>
      <vt:lpstr>College Degree Sometime in Life?</vt:lpstr>
      <vt:lpstr>Which Level of Degree?</vt:lpstr>
      <vt:lpstr>Disconnect</vt:lpstr>
      <vt:lpstr>Conversations/Age of Decision</vt:lpstr>
      <vt:lpstr>4. Values and Religion</vt:lpstr>
      <vt:lpstr>Religious Teachings</vt:lpstr>
      <vt:lpstr>Top Church Leaders</vt:lpstr>
      <vt:lpstr>Local Church Leaders</vt:lpstr>
      <vt:lpstr>Findings (1)</vt:lpstr>
      <vt:lpstr>Findings (2)</vt:lpstr>
      <vt:lpstr>Perception of Teaching</vt:lpstr>
      <vt:lpstr>Church Encouragement</vt:lpstr>
      <vt:lpstr>Youth Leaders</vt:lpstr>
      <vt:lpstr>Religious Activity</vt:lpstr>
      <vt:lpstr>Takeaways</vt:lpstr>
      <vt:lpstr>5. Family Background</vt:lpstr>
      <vt:lpstr>Father</vt:lpstr>
      <vt:lpstr>Influence of Fathers</vt:lpstr>
      <vt:lpstr>Mother’s Influence</vt:lpstr>
      <vt:lpstr>Percent Parents Agreed to Pay</vt:lpstr>
      <vt:lpstr>Financial Support</vt:lpstr>
      <vt:lpstr>Schooling/Non-Schooling</vt:lpstr>
      <vt:lpstr>College Prep During High School</vt:lpstr>
      <vt:lpstr>Takeaways</vt:lpstr>
      <vt:lpstr>People in School</vt:lpstr>
      <vt:lpstr>Quotes about Administrators</vt:lpstr>
      <vt:lpstr>High School Counselors</vt:lpstr>
      <vt:lpstr>Disturbing Quote</vt:lpstr>
      <vt:lpstr>Quotes about Teachers</vt:lpstr>
      <vt:lpstr>Quotes about Teachers</vt:lpstr>
      <vt:lpstr>Coach</vt:lpstr>
      <vt:lpstr>Conversations</vt:lpstr>
      <vt:lpstr>Why Did You Not Attend College?</vt:lpstr>
      <vt:lpstr>Why Did You Not Continue?</vt:lpstr>
      <vt:lpstr>Employment Facts for Utah Women</vt:lpstr>
      <vt:lpstr>Employment Facts for Utah Women</vt:lpstr>
      <vt:lpstr>Utah Women in Higher Education: A Progress Report, 2018</vt:lpstr>
      <vt:lpstr>Key Findings</vt:lpstr>
      <vt:lpstr>Some College, No Degree</vt:lpstr>
      <vt:lpstr>Key Findings</vt:lpstr>
      <vt:lpstr>Utah Women still lag US Women</vt:lpstr>
      <vt:lpstr>Utah Women still lag US Women</vt:lpstr>
      <vt:lpstr>Utah Women in gendered fields</vt:lpstr>
      <vt:lpstr>Changing Expectations </vt:lpstr>
      <vt:lpstr>Family Dynamics</vt:lpstr>
      <vt:lpstr>Family Dynamics</vt:lpstr>
      <vt:lpstr>Supporting Utah Women </vt:lpstr>
      <vt:lpstr>Looking ahead</vt:lpstr>
      <vt:lpstr>Taking Action</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Robbyn Scribner</dc:creator>
  <cp:lastModifiedBy>Presenter</cp:lastModifiedBy>
  <cp:revision>7</cp:revision>
  <dcterms:created xsi:type="dcterms:W3CDTF">2019-09-16T21:00:45Z</dcterms:created>
  <dcterms:modified xsi:type="dcterms:W3CDTF">2019-09-23T17:36:52Z</dcterms:modified>
</cp:coreProperties>
</file>